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58" r:id="rId4"/>
    <p:sldId id="263" r:id="rId5"/>
    <p:sldId id="259" r:id="rId6"/>
    <p:sldId id="260" r:id="rId7"/>
    <p:sldId id="261" r:id="rId8"/>
    <p:sldId id="267" r:id="rId9"/>
    <p:sldId id="264" r:id="rId10"/>
    <p:sldId id="265" r:id="rId11"/>
    <p:sldId id="268" r:id="rId12"/>
    <p:sldId id="269" r:id="rId13"/>
    <p:sldId id="278" r:id="rId14"/>
    <p:sldId id="276" r:id="rId15"/>
    <p:sldId id="280" r:id="rId16"/>
    <p:sldId id="277" r:id="rId17"/>
    <p:sldId id="282" r:id="rId18"/>
    <p:sldId id="270" r:id="rId19"/>
    <p:sldId id="291" r:id="rId20"/>
    <p:sldId id="290" r:id="rId21"/>
    <p:sldId id="292" r:id="rId22"/>
    <p:sldId id="272" r:id="rId23"/>
    <p:sldId id="287" r:id="rId24"/>
    <p:sldId id="288" r:id="rId25"/>
    <p:sldId id="289" r:id="rId26"/>
    <p:sldId id="274" r:id="rId27"/>
    <p:sldId id="275"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1485" autoAdjust="0"/>
  </p:normalViewPr>
  <p:slideViewPr>
    <p:cSldViewPr snapToGrid="0">
      <p:cViewPr varScale="1">
        <p:scale>
          <a:sx n="53" d="100"/>
          <a:sy n="53" d="100"/>
        </p:scale>
        <p:origin x="1185"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BD7CA-FB44-4B72-8B16-40476A9EFDE3}"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9F814-6F65-4464-84DD-0A0292A3E758}" type="slidenum">
              <a:rPr lang="en-US" smtClean="0"/>
              <a:t>‹#›</a:t>
            </a:fld>
            <a:endParaRPr lang="en-US"/>
          </a:p>
        </p:txBody>
      </p:sp>
    </p:spTree>
    <p:extLst>
      <p:ext uri="{BB962C8B-B14F-4D97-AF65-F5344CB8AC3E}">
        <p14:creationId xmlns:p14="http://schemas.microsoft.com/office/powerpoint/2010/main" val="256586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***Notice that the vertical axis in figure 3 has a log base so that Chinas relatively constant shows up as being close to linear.</a:t>
            </a:r>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10</a:t>
            </a:fld>
            <a:endParaRPr lang="en-US"/>
          </a:p>
        </p:txBody>
      </p:sp>
    </p:spTree>
    <p:extLst>
      <p:ext uri="{BB962C8B-B14F-4D97-AF65-F5344CB8AC3E}">
        <p14:creationId xmlns:p14="http://schemas.microsoft.com/office/powerpoint/2010/main" val="420024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24</a:t>
            </a:fld>
            <a:endParaRPr lang="en-US"/>
          </a:p>
        </p:txBody>
      </p:sp>
    </p:spTree>
    <p:extLst>
      <p:ext uri="{BB962C8B-B14F-4D97-AF65-F5344CB8AC3E}">
        <p14:creationId xmlns:p14="http://schemas.microsoft.com/office/powerpoint/2010/main" val="3683173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25</a:t>
            </a:fld>
            <a:endParaRPr lang="en-US"/>
          </a:p>
        </p:txBody>
      </p:sp>
    </p:spTree>
    <p:extLst>
      <p:ext uri="{BB962C8B-B14F-4D97-AF65-F5344CB8AC3E}">
        <p14:creationId xmlns:p14="http://schemas.microsoft.com/office/powerpoint/2010/main" val="231262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27</a:t>
            </a:fld>
            <a:endParaRPr lang="en-US"/>
          </a:p>
        </p:txBody>
      </p:sp>
    </p:spTree>
    <p:extLst>
      <p:ext uri="{BB962C8B-B14F-4D97-AF65-F5344CB8AC3E}">
        <p14:creationId xmlns:p14="http://schemas.microsoft.com/office/powerpoint/2010/main" val="131092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Last</a:t>
            </a:r>
            <a:r>
              <a:rPr lang="en-US" sz="1200" baseline="0" dirty="0"/>
              <a:t> point: </a:t>
            </a:r>
            <a:r>
              <a:rPr lang="en-US" sz="1200" dirty="0"/>
              <a:t>Although China has progressively liberalized since 1978, its trading system was still full of quantitative restrictions at least as of 1994. </a:t>
            </a:r>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12</a:t>
            </a:fld>
            <a:endParaRPr lang="en-US"/>
          </a:p>
        </p:txBody>
      </p:sp>
    </p:spTree>
    <p:extLst>
      <p:ext uri="{BB962C8B-B14F-4D97-AF65-F5344CB8AC3E}">
        <p14:creationId xmlns:p14="http://schemas.microsoft.com/office/powerpoint/2010/main" val="215130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14</a:t>
            </a:fld>
            <a:endParaRPr lang="en-US"/>
          </a:p>
        </p:txBody>
      </p:sp>
    </p:spTree>
    <p:extLst>
      <p:ext uri="{BB962C8B-B14F-4D97-AF65-F5344CB8AC3E}">
        <p14:creationId xmlns:p14="http://schemas.microsoft.com/office/powerpoint/2010/main" val="75998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15</a:t>
            </a:fld>
            <a:endParaRPr lang="en-US"/>
          </a:p>
        </p:txBody>
      </p:sp>
    </p:spTree>
    <p:extLst>
      <p:ext uri="{BB962C8B-B14F-4D97-AF65-F5344CB8AC3E}">
        <p14:creationId xmlns:p14="http://schemas.microsoft.com/office/powerpoint/2010/main" val="302076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16</a:t>
            </a:fld>
            <a:endParaRPr lang="en-US"/>
          </a:p>
        </p:txBody>
      </p:sp>
    </p:spTree>
    <p:extLst>
      <p:ext uri="{BB962C8B-B14F-4D97-AF65-F5344CB8AC3E}">
        <p14:creationId xmlns:p14="http://schemas.microsoft.com/office/powerpoint/2010/main" val="8115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18</a:t>
            </a:fld>
            <a:endParaRPr lang="en-US"/>
          </a:p>
        </p:txBody>
      </p:sp>
    </p:spTree>
    <p:extLst>
      <p:ext uri="{BB962C8B-B14F-4D97-AF65-F5344CB8AC3E}">
        <p14:creationId xmlns:p14="http://schemas.microsoft.com/office/powerpoint/2010/main" val="294539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Trade premium = percentage deviation of real GDI from real GDP for Mexico and China.</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gain, relative to real GDP, that accrues to a country because of changes in the terms of trade. </a:t>
            </a:r>
          </a:p>
          <a:p>
            <a:r>
              <a:rPr lang="en-US" sz="1200" b="0" i="0" u="none" strike="noStrike" kern="1200" baseline="0" dirty="0">
                <a:solidFill>
                  <a:schemeClr val="tx1"/>
                </a:solidFill>
                <a:latin typeface="+mn-lt"/>
                <a:ea typeface="+mn-ea"/>
                <a:cs typeface="+mn-cs"/>
              </a:rPr>
              <a:t>- The crisis in 1994-95 was accompanied by a sharp deterioration in the terms of trade; the impact of the financial crisis was worse than real GDP indicated, and the recovery more robust. </a:t>
            </a:r>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19</a:t>
            </a:fld>
            <a:endParaRPr lang="en-US"/>
          </a:p>
        </p:txBody>
      </p:sp>
    </p:spTree>
    <p:extLst>
      <p:ext uri="{BB962C8B-B14F-4D97-AF65-F5344CB8AC3E}">
        <p14:creationId xmlns:p14="http://schemas.microsoft.com/office/powerpoint/2010/main" val="137801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21</a:t>
            </a:fld>
            <a:endParaRPr lang="en-US"/>
          </a:p>
        </p:txBody>
      </p:sp>
    </p:spTree>
    <p:extLst>
      <p:ext uri="{BB962C8B-B14F-4D97-AF65-F5344CB8AC3E}">
        <p14:creationId xmlns:p14="http://schemas.microsoft.com/office/powerpoint/2010/main" val="71621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At grows at a constant rate, the capital-output ratio </a:t>
            </a:r>
            <a:r>
              <a:rPr lang="en-US" sz="1200" b="0" i="0" u="none" strike="noStrike" kern="1200" baseline="0" dirty="0" err="1">
                <a:solidFill>
                  <a:schemeClr val="tx1"/>
                </a:solidFill>
                <a:latin typeface="+mn-lt"/>
                <a:ea typeface="+mn-ea"/>
                <a:cs typeface="+mn-cs"/>
              </a:rPr>
              <a:t>Kt</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Yt</a:t>
            </a:r>
            <a:r>
              <a:rPr lang="en-US" sz="1200" b="0" i="0" u="none" strike="noStrike" kern="1200" baseline="0" dirty="0">
                <a:solidFill>
                  <a:schemeClr val="tx1"/>
                </a:solidFill>
                <a:latin typeface="+mn-lt"/>
                <a:ea typeface="+mn-ea"/>
                <a:cs typeface="+mn-cs"/>
              </a:rPr>
              <a:t> and the participation rate Lt/</a:t>
            </a:r>
            <a:r>
              <a:rPr lang="en-US" sz="1200" b="0" i="0" u="none" strike="noStrike" kern="1200" baseline="0" dirty="0" err="1">
                <a:solidFill>
                  <a:schemeClr val="tx1"/>
                </a:solidFill>
                <a:latin typeface="+mn-lt"/>
                <a:ea typeface="+mn-ea"/>
                <a:cs typeface="+mn-cs"/>
              </a:rPr>
              <a:t>Nt</a:t>
            </a:r>
            <a:r>
              <a:rPr lang="en-US" sz="1200" b="0" i="0" u="none" strike="noStrike" kern="1200" baseline="0" dirty="0">
                <a:solidFill>
                  <a:schemeClr val="tx1"/>
                </a:solidFill>
                <a:latin typeface="+mn-lt"/>
                <a:ea typeface="+mn-ea"/>
                <a:cs typeface="+mn-cs"/>
              </a:rPr>
              <a:t> are constant. </a:t>
            </a:r>
            <a:endParaRPr lang="en-US" dirty="0"/>
          </a:p>
        </p:txBody>
      </p:sp>
      <p:sp>
        <p:nvSpPr>
          <p:cNvPr id="4" name="Slide Number Placeholder 3"/>
          <p:cNvSpPr>
            <a:spLocks noGrp="1"/>
          </p:cNvSpPr>
          <p:nvPr>
            <p:ph type="sldNum" sz="quarter" idx="10"/>
          </p:nvPr>
        </p:nvSpPr>
        <p:spPr/>
        <p:txBody>
          <a:bodyPr/>
          <a:lstStyle/>
          <a:p>
            <a:fld id="{EDC9F814-6F65-4464-84DD-0A0292A3E758}" type="slidenum">
              <a:rPr lang="en-US" smtClean="0"/>
              <a:t>22</a:t>
            </a:fld>
            <a:endParaRPr lang="en-US"/>
          </a:p>
        </p:txBody>
      </p:sp>
    </p:spTree>
    <p:extLst>
      <p:ext uri="{BB962C8B-B14F-4D97-AF65-F5344CB8AC3E}">
        <p14:creationId xmlns:p14="http://schemas.microsoft.com/office/powerpoint/2010/main" val="53111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10/6/2017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10/6/2017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10/6/2017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10/6/2017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700" dirty="0"/>
              <a:t>Why Have Economic Reforms in Mexico Not Generated Growth?</a:t>
            </a:r>
          </a:p>
        </p:txBody>
      </p:sp>
      <p:sp>
        <p:nvSpPr>
          <p:cNvPr id="3" name="Subtitle 2"/>
          <p:cNvSpPr>
            <a:spLocks noGrp="1"/>
          </p:cNvSpPr>
          <p:nvPr>
            <p:ph type="subTitle" idx="1"/>
          </p:nvPr>
        </p:nvSpPr>
        <p:spPr>
          <a:xfrm>
            <a:off x="1154955" y="4777380"/>
            <a:ext cx="9591268" cy="861420"/>
          </a:xfrm>
        </p:spPr>
        <p:txBody>
          <a:bodyPr>
            <a:normAutofit/>
          </a:bodyPr>
          <a:lstStyle/>
          <a:p>
            <a:r>
              <a:rPr lang="en-US" sz="2800" dirty="0"/>
              <a:t>Author(s): Timothy J. Kehoe and Kim J. </a:t>
            </a:r>
            <a:r>
              <a:rPr lang="en-US" sz="2800" dirty="0" err="1"/>
              <a:t>Ruhl</a:t>
            </a:r>
            <a:r>
              <a:rPr lang="en-US" sz="2800" dirty="0"/>
              <a:t> (2010)</a:t>
            </a:r>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3416767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07061"/>
            <a:ext cx="9404723" cy="1400530"/>
          </a:xfrm>
        </p:spPr>
        <p:txBody>
          <a:bodyPr/>
          <a:lstStyle/>
          <a:p>
            <a:r>
              <a:rPr lang="en-US" dirty="0"/>
              <a:t>Economic growth in Mexico</a:t>
            </a:r>
          </a:p>
        </p:txBody>
      </p:sp>
      <p:pic>
        <p:nvPicPr>
          <p:cNvPr id="4" name="Content Placeholder 3"/>
          <p:cNvPicPr>
            <a:picLocks noGrp="1" noChangeAspect="1"/>
          </p:cNvPicPr>
          <p:nvPr>
            <p:ph idx="1"/>
          </p:nvPr>
        </p:nvPicPr>
        <p:blipFill>
          <a:blip r:embed="rId3"/>
          <a:stretch>
            <a:fillRect/>
          </a:stretch>
        </p:blipFill>
        <p:spPr>
          <a:xfrm>
            <a:off x="744467" y="1244216"/>
            <a:ext cx="10390173" cy="4128895"/>
          </a:xfrm>
          <a:prstGeom prst="rect">
            <a:avLst/>
          </a:prstGeom>
        </p:spPr>
      </p:pic>
      <p:sp>
        <p:nvSpPr>
          <p:cNvPr id="5" name="Content Placeholder 2"/>
          <p:cNvSpPr txBox="1">
            <a:spLocks/>
          </p:cNvSpPr>
          <p:nvPr/>
        </p:nvSpPr>
        <p:spPr>
          <a:xfrm>
            <a:off x="646111" y="5448640"/>
            <a:ext cx="10488529" cy="1227289"/>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Real GDP per working-age person (15-64 years old) grew by 510% in China over the period 1985-2008; or 8.2% per year.</a:t>
            </a:r>
          </a:p>
          <a:p>
            <a:r>
              <a:rPr lang="en-US" dirty="0"/>
              <a:t>Real GDP grew by only 10% in Mexico over the period 1985-2008; or 0.4% per year.</a:t>
            </a:r>
          </a:p>
        </p:txBody>
      </p:sp>
      <p:sp>
        <p:nvSpPr>
          <p:cNvPr id="6" name="Slide Number Placeholder 5"/>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79756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Literature Review</a:t>
            </a:r>
          </a:p>
        </p:txBody>
      </p:sp>
      <p:sp>
        <p:nvSpPr>
          <p:cNvPr id="3" name="Content Placeholder 2"/>
          <p:cNvSpPr>
            <a:spLocks noGrp="1"/>
          </p:cNvSpPr>
          <p:nvPr>
            <p:ph idx="1"/>
          </p:nvPr>
        </p:nvSpPr>
        <p:spPr/>
        <p:txBody>
          <a:bodyPr/>
          <a:lstStyle/>
          <a:p>
            <a:r>
              <a:rPr lang="en-US" dirty="0"/>
              <a:t>The purpose to revise existing literature by the authors of the paper is to try to answer why Mexico stagnated after opening itself to trade and foreign investment while China grew rapidly. </a:t>
            </a:r>
          </a:p>
          <a:p>
            <a:r>
              <a:rPr lang="en-US" dirty="0"/>
              <a:t>In order to do that the authors focus on three types of studies:</a:t>
            </a:r>
          </a:p>
          <a:p>
            <a:pPr marL="1714500" lvl="3" indent="-342900">
              <a:buFont typeface="+mj-lt"/>
              <a:buAutoNum type="arabicPeriod"/>
            </a:pPr>
            <a:r>
              <a:rPr lang="en-US" sz="1800" dirty="0"/>
              <a:t>Cross-Country Growth Regressions</a:t>
            </a:r>
          </a:p>
          <a:p>
            <a:pPr marL="1714500" lvl="3" indent="-342900">
              <a:buFont typeface="+mj-lt"/>
              <a:buAutoNum type="arabicPeriod"/>
            </a:pPr>
            <a:r>
              <a:rPr lang="en-US" sz="1800" dirty="0"/>
              <a:t>Studies of Mexico’s Stagnation</a:t>
            </a:r>
          </a:p>
          <a:p>
            <a:pPr marL="1714500" lvl="3" indent="-342900">
              <a:buFont typeface="+mj-lt"/>
              <a:buAutoNum type="arabicPeriod"/>
            </a:pPr>
            <a:r>
              <a:rPr lang="en-US" sz="1800" dirty="0"/>
              <a:t>Studies of China’s Fast Growth</a:t>
            </a:r>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56285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1. Cross-Country Growth Regressions</a:t>
            </a:r>
            <a:br>
              <a:rPr lang="en-US" sz="4400" dirty="0"/>
            </a:br>
            <a:endParaRPr lang="en-US" dirty="0"/>
          </a:p>
        </p:txBody>
      </p:sp>
      <p:sp>
        <p:nvSpPr>
          <p:cNvPr id="3" name="Content Placeholder 2"/>
          <p:cNvSpPr>
            <a:spLocks noGrp="1"/>
          </p:cNvSpPr>
          <p:nvPr>
            <p:ph idx="1"/>
          </p:nvPr>
        </p:nvSpPr>
        <p:spPr>
          <a:xfrm>
            <a:off x="1104293" y="1462199"/>
            <a:ext cx="9480089" cy="5181362"/>
          </a:xfrm>
        </p:spPr>
        <p:txBody>
          <a:bodyPr>
            <a:noAutofit/>
          </a:bodyPr>
          <a:lstStyle/>
          <a:p>
            <a:r>
              <a:rPr lang="en-US" sz="1800" dirty="0"/>
              <a:t>Main focus is the work by Jeffrey D. Sachs and Andrew M. Warner (1995).</a:t>
            </a:r>
          </a:p>
          <a:p>
            <a:r>
              <a:rPr lang="en-US" sz="1800" dirty="0"/>
              <a:t>Sachs and Warner construct a univariate measure of openness that classifies a country as closed if it had any one of five characteristics:</a:t>
            </a:r>
          </a:p>
          <a:p>
            <a:pPr marL="1200150" lvl="2" indent="-342900">
              <a:buFont typeface="+mj-lt"/>
              <a:buAutoNum type="arabicPeriod"/>
            </a:pPr>
            <a:r>
              <a:rPr lang="en-US" dirty="0"/>
              <a:t> A high average tariff rate,</a:t>
            </a:r>
          </a:p>
          <a:p>
            <a:pPr marL="1200150" lvl="2" indent="-342900">
              <a:buFont typeface="+mj-lt"/>
              <a:buAutoNum type="arabicPeriod"/>
            </a:pPr>
            <a:r>
              <a:rPr lang="en-US" dirty="0"/>
              <a:t> Nontariff barriers on a large fraction of imports,</a:t>
            </a:r>
          </a:p>
          <a:p>
            <a:pPr marL="1200150" lvl="2" indent="-342900">
              <a:buFont typeface="+mj-lt"/>
              <a:buAutoNum type="arabicPeriod"/>
            </a:pPr>
            <a:r>
              <a:rPr lang="en-US" dirty="0"/>
              <a:t> A socialist economic system, </a:t>
            </a:r>
          </a:p>
          <a:p>
            <a:pPr marL="1200150" lvl="2" indent="-342900">
              <a:buFont typeface="+mj-lt"/>
              <a:buAutoNum type="arabicPeriod"/>
            </a:pPr>
            <a:r>
              <a:rPr lang="en-US" dirty="0"/>
              <a:t>A state monopoly over major exports, or </a:t>
            </a:r>
          </a:p>
          <a:p>
            <a:pPr marL="1200150" lvl="2" indent="-342900">
              <a:buFont typeface="+mj-lt"/>
              <a:buAutoNum type="arabicPeriod"/>
            </a:pPr>
            <a:r>
              <a:rPr lang="en-US" dirty="0"/>
              <a:t>A high black-market premium during either the 1970s or the 1980s. </a:t>
            </a:r>
          </a:p>
          <a:p>
            <a:r>
              <a:rPr lang="en-US" sz="1800" dirty="0"/>
              <a:t>Sachs and Warner found that countries that are open, have on average 2.4% per year higher growth in real GDP per capita than those that were closed. </a:t>
            </a:r>
          </a:p>
          <a:p>
            <a:r>
              <a:rPr lang="en-US" sz="1800" dirty="0"/>
              <a:t>Mexico is classified as closed in this paper until 1986, but open thereafter.</a:t>
            </a:r>
          </a:p>
          <a:p>
            <a:r>
              <a:rPr lang="en-US" sz="1800" dirty="0"/>
              <a:t>China is classified as closed due to their socialist economy.</a:t>
            </a:r>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90557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1. Cross-Country Growth Regressions Cont’d.</a:t>
            </a:r>
            <a:br>
              <a:rPr lang="en-US" sz="4800" dirty="0"/>
            </a:br>
            <a:endParaRPr lang="en-US" dirty="0"/>
          </a:p>
        </p:txBody>
      </p:sp>
      <p:sp>
        <p:nvSpPr>
          <p:cNvPr id="4" name="Content Placeholder 2"/>
          <p:cNvSpPr>
            <a:spLocks noGrp="1"/>
          </p:cNvSpPr>
          <p:nvPr>
            <p:ph idx="1"/>
          </p:nvPr>
        </p:nvSpPr>
        <p:spPr/>
        <p:txBody>
          <a:bodyPr/>
          <a:lstStyle/>
          <a:p>
            <a:r>
              <a:rPr lang="en-US" dirty="0"/>
              <a:t>The authors say that of all the literature out, there are three general aspects worth noting:</a:t>
            </a:r>
          </a:p>
          <a:p>
            <a:pPr lvl="1"/>
            <a:r>
              <a:rPr lang="en-US" dirty="0"/>
              <a:t>There is a positive and robust relationship between a country's trade as a share of GDP and its growth rate, but also trade share is not a direct measure of policy and the causal relation between the trade share and growth is problematic.  </a:t>
            </a:r>
          </a:p>
          <a:p>
            <a:pPr lvl="1"/>
            <a:r>
              <a:rPr lang="en-US" dirty="0"/>
              <a:t>The relationship between measures of policies related to openness and growth does not seem to be clear. </a:t>
            </a:r>
          </a:p>
          <a:p>
            <a:pPr lvl="1"/>
            <a:r>
              <a:rPr lang="en-US" dirty="0"/>
              <a:t>Many of the researchers who study the relationship between openness and growth do so without being closely guided by a theoretical model. </a:t>
            </a:r>
          </a:p>
        </p:txBody>
      </p:sp>
      <p:sp>
        <p:nvSpPr>
          <p:cNvPr id="5" name="Slide Number Placeholder 4"/>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76372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n-US" sz="4400" dirty="0"/>
              <a:t>Studies of Mexico’s Stagnations</a:t>
            </a:r>
            <a:endParaRPr lang="en-US" dirty="0"/>
          </a:p>
        </p:txBody>
      </p:sp>
      <p:sp>
        <p:nvSpPr>
          <p:cNvPr id="3" name="Content Placeholder 2"/>
          <p:cNvSpPr>
            <a:spLocks noGrp="1"/>
          </p:cNvSpPr>
          <p:nvPr>
            <p:ph idx="1"/>
          </p:nvPr>
        </p:nvSpPr>
        <p:spPr/>
        <p:txBody>
          <a:bodyPr>
            <a:normAutofit/>
          </a:bodyPr>
          <a:lstStyle/>
          <a:p>
            <a:r>
              <a:rPr lang="en-US" dirty="0"/>
              <a:t>Kehoe and </a:t>
            </a:r>
            <a:r>
              <a:rPr lang="en-US" dirty="0" err="1"/>
              <a:t>Ruhl</a:t>
            </a:r>
            <a:r>
              <a:rPr lang="en-US" dirty="0"/>
              <a:t> review research that identifies factors believed to impede growth in Mexico. For each of these factors, they ask: </a:t>
            </a:r>
          </a:p>
          <a:p>
            <a:pPr lvl="1"/>
            <a:r>
              <a:rPr lang="en-US" dirty="0"/>
              <a:t>Does China share this characteristic? And, if so, why has it not impeded growth in China? </a:t>
            </a:r>
          </a:p>
          <a:p>
            <a:pPr lvl="1"/>
            <a:r>
              <a:rPr lang="en-US" dirty="0"/>
              <a:t>Why do these factors impact growth differently in the two countries? </a:t>
            </a:r>
          </a:p>
          <a:p>
            <a:r>
              <a:rPr lang="en-US" dirty="0"/>
              <a:t>Their main focus is on the popular theory that Mexico’s stagnation is due to its inefficient financial system and lack of contract enforcement. </a:t>
            </a:r>
          </a:p>
          <a:p>
            <a:r>
              <a:rPr lang="en-US" dirty="0"/>
              <a:t>They revise the work by Raphael </a:t>
            </a:r>
            <a:r>
              <a:rPr lang="en-US" dirty="0" err="1"/>
              <a:t>Bergoeing</a:t>
            </a:r>
            <a:r>
              <a:rPr lang="en-US" dirty="0"/>
              <a:t> et al. (2002, 2007) on the growth experiences of Mexico and Chile following their economic crisis in the early 1980s.</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8305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n-US" sz="4400" dirty="0"/>
              <a:t>Studies of Mexico’s Stagnations Cont’d.</a:t>
            </a:r>
            <a:endParaRPr lang="en-US" dirty="0"/>
          </a:p>
        </p:txBody>
      </p:sp>
      <p:sp>
        <p:nvSpPr>
          <p:cNvPr id="4" name="Content Placeholder 2"/>
          <p:cNvSpPr>
            <a:spLocks noGrp="1"/>
          </p:cNvSpPr>
          <p:nvPr>
            <p:ph idx="1"/>
          </p:nvPr>
        </p:nvSpPr>
        <p:spPr/>
        <p:txBody>
          <a:bodyPr/>
          <a:lstStyle/>
          <a:p>
            <a:r>
              <a:rPr lang="en-US" dirty="0"/>
              <a:t>The authors concluded that:</a:t>
            </a:r>
          </a:p>
          <a:p>
            <a:pPr lvl="1"/>
            <a:r>
              <a:rPr lang="en-US" dirty="0"/>
              <a:t>An inefficient financial sector, lack of contract enforcement, and rigidities in the labor market kept Mexico from benefiting from its reforms to policies involving foreign trade and investment. </a:t>
            </a:r>
          </a:p>
          <a:p>
            <a:pPr lvl="1"/>
            <a:r>
              <a:rPr lang="en-US" dirty="0"/>
              <a:t>China also has these same problems, but argue that these did not impede growth as they did in Mexico because China is at a lower level of development.</a:t>
            </a:r>
          </a:p>
          <a:p>
            <a:pPr lvl="1"/>
            <a:r>
              <a:rPr lang="en-US" dirty="0"/>
              <a:t>Perhaps Chinas growth is even part of Mexico's problem? </a:t>
            </a:r>
          </a:p>
        </p:txBody>
      </p:sp>
      <p:sp>
        <p:nvSpPr>
          <p:cNvPr id="5" name="Slide Number Placeholder 4"/>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995172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sz="4400" dirty="0"/>
              <a:t>Studies of China’s Fast Growth</a:t>
            </a:r>
            <a:endParaRPr lang="en-US" dirty="0"/>
          </a:p>
        </p:txBody>
      </p:sp>
      <p:sp>
        <p:nvSpPr>
          <p:cNvPr id="3" name="Content Placeholder 2"/>
          <p:cNvSpPr>
            <a:spLocks noGrp="1"/>
          </p:cNvSpPr>
          <p:nvPr>
            <p:ph idx="1"/>
          </p:nvPr>
        </p:nvSpPr>
        <p:spPr/>
        <p:txBody>
          <a:bodyPr/>
          <a:lstStyle/>
          <a:p>
            <a:r>
              <a:rPr lang="en-US" dirty="0"/>
              <a:t>Kehoe and </a:t>
            </a:r>
            <a:r>
              <a:rPr lang="en-US" dirty="0" err="1"/>
              <a:t>Ruhl</a:t>
            </a:r>
            <a:r>
              <a:rPr lang="en-US" dirty="0"/>
              <a:t> literature review reveals that China’s economic growth was due to:</a:t>
            </a:r>
          </a:p>
          <a:p>
            <a:pPr lvl="1"/>
            <a:r>
              <a:rPr lang="en-US" dirty="0"/>
              <a:t>Rapid TFP growth as the driving force behind Chinese economic growth.</a:t>
            </a:r>
          </a:p>
          <a:p>
            <a:pPr lvl="1"/>
            <a:r>
              <a:rPr lang="en-US" dirty="0"/>
              <a:t>Productivity differences between entering and exiting firms during 1998-2005, which explains about half of Chinese TFP growth, as presented in Loren Brandt and </a:t>
            </a:r>
            <a:r>
              <a:rPr lang="en-US" dirty="0" err="1"/>
              <a:t>Xiaodong</a:t>
            </a:r>
            <a:r>
              <a:rPr lang="en-US" dirty="0"/>
              <a:t> Zhu (2010) work.</a:t>
            </a:r>
          </a:p>
          <a:p>
            <a:pPr lvl="1"/>
            <a:r>
              <a:rPr lang="en-US" dirty="0"/>
              <a:t>Identifying reallocation of resources from inefficient firms to efficient firms as a significant determinant of TFP growth, as presented in Chang-Tai Hsieh and Peter J. </a:t>
            </a:r>
            <a:r>
              <a:rPr lang="en-US" dirty="0" err="1"/>
              <a:t>Klenow</a:t>
            </a:r>
            <a:r>
              <a:rPr lang="en-US" dirty="0"/>
              <a:t> (2009) work.</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84225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these factors not been at work in Mexico? </a:t>
            </a:r>
          </a:p>
        </p:txBody>
      </p:sp>
      <p:sp>
        <p:nvSpPr>
          <p:cNvPr id="3" name="Content Placeholder 2"/>
          <p:cNvSpPr>
            <a:spLocks noGrp="1"/>
          </p:cNvSpPr>
          <p:nvPr>
            <p:ph idx="1"/>
          </p:nvPr>
        </p:nvSpPr>
        <p:spPr/>
        <p:txBody>
          <a:bodyPr>
            <a:normAutofit/>
          </a:bodyPr>
          <a:lstStyle/>
          <a:p>
            <a:r>
              <a:rPr lang="en-US" dirty="0"/>
              <a:t>The authors conclude that Mexico’s poor economic performance compared to China was due to:</a:t>
            </a:r>
          </a:p>
          <a:p>
            <a:pPr lvl="1"/>
            <a:r>
              <a:rPr lang="en-US" dirty="0"/>
              <a:t>Mexico’s lack of productivity growth, not in manufacturing but in the rest of the economy like other sectors such as petroleum extraction, electricity, telecommunications, and transportation.</a:t>
            </a:r>
          </a:p>
          <a:p>
            <a:pPr lvl="1"/>
            <a:r>
              <a:rPr lang="en-US" dirty="0"/>
              <a:t>Mexico’s inefficient allocation of credit when the Mexican government controlled the banking system from 1982-1991, as shown by </a:t>
            </a:r>
            <a:r>
              <a:rPr lang="en-US" dirty="0" err="1"/>
              <a:t>Bergoeing</a:t>
            </a:r>
            <a:r>
              <a:rPr lang="en-US" dirty="0"/>
              <a:t> et al. (2002, 2007).</a:t>
            </a:r>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92380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Gains from Trade and Real GDP</a:t>
            </a:r>
          </a:p>
        </p:txBody>
      </p:sp>
      <p:sp>
        <p:nvSpPr>
          <p:cNvPr id="3" name="Content Placeholder 2"/>
          <p:cNvSpPr>
            <a:spLocks noGrp="1"/>
          </p:cNvSpPr>
          <p:nvPr>
            <p:ph idx="1"/>
          </p:nvPr>
        </p:nvSpPr>
        <p:spPr>
          <a:xfrm>
            <a:off x="1104293" y="1640224"/>
            <a:ext cx="9285880" cy="4195481"/>
          </a:xfrm>
        </p:spPr>
        <p:txBody>
          <a:bodyPr>
            <a:normAutofit fontScale="92500" lnSpcReduction="10000"/>
          </a:bodyPr>
          <a:lstStyle/>
          <a:p>
            <a:r>
              <a:rPr lang="en-US" dirty="0"/>
              <a:t>The empirical evidence on the link between trade and growth is inconclusive. </a:t>
            </a:r>
          </a:p>
          <a:p>
            <a:r>
              <a:rPr lang="en-US" dirty="0"/>
              <a:t>Changes in import penetration ratios are similar in Mexico over 1990-2000 and China over 1998-2008.</a:t>
            </a:r>
          </a:p>
          <a:p>
            <a:r>
              <a:rPr lang="en-US" dirty="0"/>
              <a:t>The authors consider two other measures: </a:t>
            </a:r>
          </a:p>
          <a:p>
            <a:pPr marL="800100" lvl="1" indent="-342900">
              <a:buFont typeface="+mj-lt"/>
              <a:buAutoNum type="arabicPeriod"/>
            </a:pPr>
            <a:r>
              <a:rPr lang="en-US" dirty="0"/>
              <a:t>An adjustment to real GDP to account for terms of trade effects </a:t>
            </a:r>
          </a:p>
          <a:p>
            <a:pPr marL="800100" lvl="1" indent="-342900">
              <a:buFont typeface="+mj-lt"/>
              <a:buAutoNum type="arabicPeriod"/>
            </a:pPr>
            <a:r>
              <a:rPr lang="en-US" dirty="0"/>
              <a:t>A measure that accounts for the gains from the greater varieties available through trade </a:t>
            </a:r>
          </a:p>
          <a:p>
            <a:r>
              <a:rPr lang="en-US" dirty="0"/>
              <a:t>These measures indicate that Mexico has gained more from trade than has China</a:t>
            </a:r>
          </a:p>
          <a:p>
            <a:r>
              <a:rPr lang="en-US" dirty="0"/>
              <a:t>Changes in the terms of trade impact welfare in the country, but will generally not translate into changes in real GDP.</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495982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lstStyle/>
          <a:p>
            <a:r>
              <a:rPr lang="en-US" dirty="0"/>
              <a:t>IV. Gains from Trade and Real GDP:</a:t>
            </a:r>
            <a:br>
              <a:rPr lang="en-US" dirty="0"/>
            </a:br>
            <a:r>
              <a:rPr lang="en-US" dirty="0"/>
              <a:t>Gains from the Terms of Trade</a:t>
            </a:r>
          </a:p>
        </p:txBody>
      </p:sp>
      <p:sp>
        <p:nvSpPr>
          <p:cNvPr id="3" name="Content Placeholder 2"/>
          <p:cNvSpPr>
            <a:spLocks noGrp="1"/>
          </p:cNvSpPr>
          <p:nvPr>
            <p:ph idx="1"/>
          </p:nvPr>
        </p:nvSpPr>
        <p:spPr>
          <a:xfrm>
            <a:off x="646111" y="2020550"/>
            <a:ext cx="10585634" cy="4195481"/>
          </a:xfrm>
        </p:spPr>
        <p:txBody>
          <a:bodyPr numCol="2">
            <a:normAutofit/>
          </a:bodyPr>
          <a:lstStyle/>
          <a:p>
            <a:pPr marL="0" indent="0">
              <a:buNone/>
            </a:pPr>
            <a:r>
              <a:rPr lang="en-US" sz="1600" dirty="0"/>
              <a:t>Terms of Trade Premium in Mexico and China*</a:t>
            </a:r>
          </a:p>
          <a:p>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In Mexico the average terms of trade premium is 0.17% per year.</a:t>
            </a:r>
          </a:p>
          <a:p>
            <a:r>
              <a:rPr lang="en-US" sz="1600" dirty="0"/>
              <a:t> In China, the terms of trade have steadily deteriorated.</a:t>
            </a:r>
          </a:p>
          <a:p>
            <a:r>
              <a:rPr lang="en-US" sz="1600" dirty="0"/>
              <a:t>Chinese real GDP overstates the growth in real GDI by almost 8 percentage points over time considered. </a:t>
            </a:r>
          </a:p>
          <a:p>
            <a:r>
              <a:rPr lang="en-US" sz="1600" dirty="0"/>
              <a:t>The policies that keep the relative price of imports in China high make Chinese consumers worse off than the real GDP data indicate. </a:t>
            </a:r>
          </a:p>
          <a:p>
            <a:endParaRPr lang="en-US" sz="1200" dirty="0"/>
          </a:p>
        </p:txBody>
      </p:sp>
      <p:pic>
        <p:nvPicPr>
          <p:cNvPr id="8" name="Picture 7"/>
          <p:cNvPicPr>
            <a:picLocks noChangeAspect="1"/>
          </p:cNvPicPr>
          <p:nvPr/>
        </p:nvPicPr>
        <p:blipFill>
          <a:blip r:embed="rId3"/>
          <a:stretch>
            <a:fillRect/>
          </a:stretch>
        </p:blipFill>
        <p:spPr>
          <a:xfrm>
            <a:off x="736807" y="2376599"/>
            <a:ext cx="5161661" cy="3839432"/>
          </a:xfrm>
          <a:prstGeom prst="rect">
            <a:avLst/>
          </a:prstGeom>
        </p:spPr>
      </p:pic>
      <p:sp>
        <p:nvSpPr>
          <p:cNvPr id="9" name="Slide Number Placeholder 8"/>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329243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p>
        </p:txBody>
      </p:sp>
      <p:sp>
        <p:nvSpPr>
          <p:cNvPr id="3" name="Content Placeholder 2"/>
          <p:cNvSpPr>
            <a:spLocks noGrp="1"/>
          </p:cNvSpPr>
          <p:nvPr>
            <p:ph idx="1"/>
          </p:nvPr>
        </p:nvSpPr>
        <p:spPr/>
        <p:txBody>
          <a:bodyPr>
            <a:normAutofit fontScale="92500" lnSpcReduction="20000"/>
          </a:bodyPr>
          <a:lstStyle/>
          <a:p>
            <a:r>
              <a:rPr lang="en-US" dirty="0"/>
              <a:t>Following its opening to trade and foreign investment in the mid 80s, Mexico's economic growth has been modest, in comparison with that of China. </a:t>
            </a:r>
          </a:p>
          <a:p>
            <a:r>
              <a:rPr lang="en-US" dirty="0"/>
              <a:t>By comparing both countries the author’s conclude that the relation between openness and growth is not a simple one. </a:t>
            </a:r>
          </a:p>
          <a:p>
            <a:r>
              <a:rPr lang="en-US" dirty="0"/>
              <a:t>Using standard trade theory, the author’s find that Mexico has gained from trade, and by some measures, more so than China. </a:t>
            </a:r>
          </a:p>
          <a:p>
            <a:r>
              <a:rPr lang="en-US" dirty="0"/>
              <a:t>Kehoe and </a:t>
            </a:r>
            <a:r>
              <a:rPr lang="en-US" dirty="0" err="1"/>
              <a:t>Ruhl</a:t>
            </a:r>
            <a:r>
              <a:rPr lang="en-US" dirty="0"/>
              <a:t> sketch out a theory in which developing countries can grow faster than the U.S. by reforming. </a:t>
            </a:r>
          </a:p>
          <a:p>
            <a:r>
              <a:rPr lang="en-US" dirty="0"/>
              <a:t>As a country becomes richer, this sort of catch-up becomes more difficult. </a:t>
            </a:r>
          </a:p>
          <a:p>
            <a:r>
              <a:rPr lang="en-US" dirty="0"/>
              <a:t>Absent continuing reforms, Chinese growth is likely to slow down sharply, perhaps leaving China at a level less than Mexico's real GDP per working-age person. </a:t>
            </a:r>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75488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Gains from Trade and Real GDP:</a:t>
            </a:r>
            <a:br>
              <a:rPr lang="en-US" dirty="0"/>
            </a:br>
            <a:r>
              <a:rPr lang="en-US" dirty="0"/>
              <a:t>Gains from New Varieties</a:t>
            </a:r>
          </a:p>
        </p:txBody>
      </p:sp>
      <p:sp>
        <p:nvSpPr>
          <p:cNvPr id="3" name="Content Placeholder 2"/>
          <p:cNvSpPr>
            <a:spLocks noGrp="1"/>
          </p:cNvSpPr>
          <p:nvPr>
            <p:ph idx="1"/>
          </p:nvPr>
        </p:nvSpPr>
        <p:spPr/>
        <p:txBody>
          <a:bodyPr/>
          <a:lstStyle/>
          <a:p>
            <a:r>
              <a:rPr lang="en-US" dirty="0"/>
              <a:t>The "new trade models" based on differentiated varieties and increasing returns to scale imply that trade liberalization not only changes the prices of goods that were already available for consumption, but also changes the composition of varieties that are available for consumption. </a:t>
            </a:r>
          </a:p>
          <a:p>
            <a:r>
              <a:rPr lang="en-US" dirty="0"/>
              <a:t>The authors show that following trade liberalization, newly traded goods can significantly change the composition of trade between countries.</a:t>
            </a:r>
          </a:p>
          <a:p>
            <a:r>
              <a:rPr lang="en-US" dirty="0"/>
              <a:t>They apply a technique developed in </a:t>
            </a:r>
            <a:r>
              <a:rPr lang="en-US" dirty="0" err="1"/>
              <a:t>Feenstra</a:t>
            </a:r>
            <a:r>
              <a:rPr lang="en-US" dirty="0"/>
              <a:t> (1994) to compute the gains from the importation of new varieties for China and Mexico. </a:t>
            </a:r>
          </a:p>
        </p:txBody>
      </p:sp>
      <p:sp>
        <p:nvSpPr>
          <p:cNvPr id="5" name="Slide Number Placeholder 4"/>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229908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44309"/>
          </a:xfrm>
        </p:spPr>
        <p:txBody>
          <a:bodyPr/>
          <a:lstStyle/>
          <a:p>
            <a:r>
              <a:rPr lang="en-US" sz="3200" dirty="0"/>
              <a:t>IV. Gains from Trade and Real GDP:</a:t>
            </a:r>
            <a:br>
              <a:rPr lang="en-US" sz="3200" dirty="0"/>
            </a:br>
            <a:r>
              <a:rPr lang="en-US" sz="3200" dirty="0"/>
              <a:t>Gains from New Varieties Cont’d.</a:t>
            </a:r>
          </a:p>
        </p:txBody>
      </p:sp>
      <p:sp>
        <p:nvSpPr>
          <p:cNvPr id="3" name="Content Placeholder 2"/>
          <p:cNvSpPr>
            <a:spLocks noGrp="1"/>
          </p:cNvSpPr>
          <p:nvPr>
            <p:ph idx="1"/>
          </p:nvPr>
        </p:nvSpPr>
        <p:spPr>
          <a:xfrm>
            <a:off x="646110" y="3730428"/>
            <a:ext cx="9800707" cy="2590800"/>
          </a:xfrm>
        </p:spPr>
        <p:txBody>
          <a:bodyPr>
            <a:noAutofit/>
          </a:bodyPr>
          <a:lstStyle/>
          <a:p>
            <a:r>
              <a:rPr lang="en-US" sz="1600" dirty="0"/>
              <a:t>For China, real GDP overstates the growth in real income by 0.76% per year due to the deterioration of the terms of trade. </a:t>
            </a:r>
          </a:p>
          <a:p>
            <a:r>
              <a:rPr lang="en-US" sz="1600" dirty="0"/>
              <a:t>The growth rate of real income per capita in China is 8.33% compared with the 8.99% growth in real GDP. </a:t>
            </a:r>
          </a:p>
          <a:p>
            <a:r>
              <a:rPr lang="en-US" sz="1600" dirty="0"/>
              <a:t>In Mexico, the gains from trade imply that real income has grown about 0.30% per year faster than real GDP. So, despite slow growth in GDP, Mexico has gained substantial benefits from liberalization.</a:t>
            </a:r>
          </a:p>
          <a:p>
            <a:r>
              <a:rPr lang="en-US" sz="1600" dirty="0"/>
              <a:t>This measurements are only capturing the improvement in welfare that comes from consuming expensive goods or from consuming varieties of goods as a result of barriers.</a:t>
            </a:r>
          </a:p>
        </p:txBody>
      </p:sp>
      <p:pic>
        <p:nvPicPr>
          <p:cNvPr id="5" name="Picture 4"/>
          <p:cNvPicPr>
            <a:picLocks noChangeAspect="1"/>
          </p:cNvPicPr>
          <p:nvPr/>
        </p:nvPicPr>
        <p:blipFill>
          <a:blip r:embed="rId3"/>
          <a:stretch>
            <a:fillRect/>
          </a:stretch>
        </p:blipFill>
        <p:spPr>
          <a:xfrm>
            <a:off x="646110" y="1569855"/>
            <a:ext cx="9800707" cy="2087745"/>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294566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The Neoclassical Growth Model and Power of Productivity</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Authors employ a neoclassical growth model, an aggregate Cobb-Douglas production function, which they rewrite as: </a:t>
                </a:r>
              </a:p>
              <a:p>
                <a:pPr lvl="6"/>
                <a14:m>
                  <m:oMath xmlns:m="http://schemas.openxmlformats.org/officeDocument/2006/math">
                    <m:f>
                      <m:fPr>
                        <m:ctrlPr>
                          <a:rPr lang="en-US" sz="2600" i="1" smtClean="0">
                            <a:latin typeface="Cambria Math" panose="02040503050406030204" pitchFamily="18" charset="0"/>
                          </a:rPr>
                        </m:ctrlPr>
                      </m:fPr>
                      <m:num>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𝑡</m:t>
                            </m:r>
                          </m:sub>
                        </m:sSub>
                      </m:num>
                      <m:den>
                        <m:sSub>
                          <m:sSubPr>
                            <m:ctrlPr>
                              <a:rPr lang="en-US" sz="2600" i="1">
                                <a:latin typeface="Cambria Math" panose="02040503050406030204" pitchFamily="18" charset="0"/>
                              </a:rPr>
                            </m:ctrlPr>
                          </m:sSubPr>
                          <m:e>
                            <m:r>
                              <a:rPr lang="en-US" sz="2600" b="0" i="1" smtClean="0">
                                <a:latin typeface="Cambria Math" panose="02040503050406030204" pitchFamily="18" charset="0"/>
                              </a:rPr>
                              <m:t>𝑁</m:t>
                            </m:r>
                          </m:e>
                          <m:sub>
                            <m:r>
                              <a:rPr lang="en-US" sz="2600" i="1">
                                <a:latin typeface="Cambria Math" panose="02040503050406030204" pitchFamily="18" charset="0"/>
                              </a:rPr>
                              <m:t>𝑡</m:t>
                            </m:r>
                          </m:sub>
                        </m:sSub>
                      </m:den>
                    </m:f>
                    <m:r>
                      <m:rPr>
                        <m:nor/>
                      </m:rPr>
                      <a:rPr lang="en-US" sz="2600"/>
                      <m:t> =</m:t>
                    </m:r>
                    <m:r>
                      <a:rPr lang="en-US" sz="2600" b="0" i="1" smtClean="0">
                        <a:latin typeface="Cambria Math" panose="02040503050406030204" pitchFamily="18" charset="0"/>
                      </a:rPr>
                      <m:t> </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𝐴</m:t>
                        </m:r>
                      </m:e>
                      <m:sub>
                        <m:r>
                          <a:rPr lang="en-US" sz="2600" b="0" i="1" smtClean="0">
                            <a:latin typeface="Cambria Math" panose="02040503050406030204" pitchFamily="18" charset="0"/>
                          </a:rPr>
                          <m:t>𝑡</m:t>
                        </m:r>
                      </m:sub>
                      <m:sup>
                        <m:f>
                          <m:fPr>
                            <m:ctrlPr>
                              <a:rPr lang="en-US" sz="2600" i="1">
                                <a:latin typeface="Cambria Math" panose="02040503050406030204" pitchFamily="18" charset="0"/>
                              </a:rPr>
                            </m:ctrlPr>
                          </m:fPr>
                          <m:num>
                            <m:r>
                              <a:rPr lang="en-US" sz="2600" b="0" i="1" smtClean="0">
                                <a:latin typeface="Cambria Math" panose="02040503050406030204" pitchFamily="18" charset="0"/>
                              </a:rPr>
                              <m:t>1</m:t>
                            </m:r>
                          </m:num>
                          <m:den>
                            <m:d>
                              <m:dPr>
                                <m:ctrlPr>
                                  <a:rPr lang="en-US" sz="2600" i="1">
                                    <a:latin typeface="Cambria Math" panose="02040503050406030204" pitchFamily="18" charset="0"/>
                                  </a:rPr>
                                </m:ctrlPr>
                              </m:dPr>
                              <m:e>
                                <m:r>
                                  <a:rPr lang="en-US" sz="2600" i="1">
                                    <a:latin typeface="Cambria Math" panose="02040503050406030204" pitchFamily="18" charset="0"/>
                                  </a:rPr>
                                  <m:t>1−</m:t>
                                </m:r>
                                <m:r>
                                  <a:rPr lang="en-US" sz="2600" i="1">
                                    <a:latin typeface="Cambria Math" panose="02040503050406030204" pitchFamily="18" charset="0"/>
                                    <a:ea typeface="Cambria Math" panose="02040503050406030204" pitchFamily="18" charset="0"/>
                                  </a:rPr>
                                  <m:t>𝛼</m:t>
                                </m:r>
                              </m:e>
                            </m:d>
                          </m:den>
                        </m:f>
                      </m:sup>
                    </m:sSubSup>
                    <m:sSup>
                      <m:sSupPr>
                        <m:ctrlPr>
                          <a:rPr lang="en-US" sz="2600" i="1" smtClean="0">
                            <a:latin typeface="Cambria Math" panose="02040503050406030204" pitchFamily="18" charset="0"/>
                          </a:rPr>
                        </m:ctrlPr>
                      </m:sSupPr>
                      <m:e>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sSub>
                                  <m:sSubPr>
                                    <m:ctrlPr>
                                      <a:rPr lang="en-US" sz="2600" i="1">
                                        <a:latin typeface="Cambria Math" panose="02040503050406030204" pitchFamily="18" charset="0"/>
                                      </a:rPr>
                                    </m:ctrlPr>
                                  </m:sSubPr>
                                  <m:e>
                                    <m:r>
                                      <a:rPr lang="en-US" sz="2600" i="1">
                                        <a:latin typeface="Cambria Math" panose="02040503050406030204" pitchFamily="18" charset="0"/>
                                      </a:rPr>
                                      <m:t>𝐾</m:t>
                                    </m:r>
                                  </m:e>
                                  <m:sub>
                                    <m:r>
                                      <a:rPr lang="en-US" sz="2600" i="1">
                                        <a:latin typeface="Cambria Math" panose="02040503050406030204" pitchFamily="18" charset="0"/>
                                      </a:rPr>
                                      <m:t>𝑡</m:t>
                                    </m:r>
                                  </m:sub>
                                </m:sSub>
                              </m:num>
                              <m:den>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𝑡</m:t>
                                    </m:r>
                                  </m:sub>
                                </m:sSub>
                              </m:den>
                            </m:f>
                          </m:e>
                        </m:d>
                      </m:e>
                      <m:sup>
                        <m:f>
                          <m:fPr>
                            <m:ctrlPr>
                              <a:rPr lang="en-US" sz="2600" i="1">
                                <a:latin typeface="Cambria Math" panose="02040503050406030204" pitchFamily="18" charset="0"/>
                              </a:rPr>
                            </m:ctrlPr>
                          </m:fPr>
                          <m:num>
                            <m:r>
                              <a:rPr lang="en-US" sz="2600" i="1">
                                <a:latin typeface="Cambria Math" panose="02040503050406030204" pitchFamily="18" charset="0"/>
                                <a:ea typeface="Cambria Math" panose="02040503050406030204" pitchFamily="18" charset="0"/>
                              </a:rPr>
                              <m:t>𝛼</m:t>
                            </m:r>
                          </m:num>
                          <m:den>
                            <m:d>
                              <m:dPr>
                                <m:ctrlPr>
                                  <a:rPr lang="en-US" sz="2600" i="1">
                                    <a:latin typeface="Cambria Math" panose="02040503050406030204" pitchFamily="18" charset="0"/>
                                  </a:rPr>
                                </m:ctrlPr>
                              </m:dPr>
                              <m:e>
                                <m:r>
                                  <a:rPr lang="en-US" sz="2600" i="1">
                                    <a:latin typeface="Cambria Math" panose="02040503050406030204" pitchFamily="18" charset="0"/>
                                  </a:rPr>
                                  <m:t>1−</m:t>
                                </m:r>
                                <m:r>
                                  <a:rPr lang="en-US" sz="2600" i="1">
                                    <a:latin typeface="Cambria Math" panose="02040503050406030204" pitchFamily="18" charset="0"/>
                                    <a:ea typeface="Cambria Math" panose="02040503050406030204" pitchFamily="18" charset="0"/>
                                  </a:rPr>
                                  <m:t>𝛼</m:t>
                                </m:r>
                              </m:e>
                            </m:d>
                          </m:den>
                        </m:f>
                      </m:sup>
                    </m:sSup>
                    <m:r>
                      <a:rPr lang="en-US" sz="2600" b="0" i="1" smtClean="0">
                        <a:latin typeface="Cambria Math" panose="02040503050406030204" pitchFamily="18" charset="0"/>
                      </a:rPr>
                      <m:t>(</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b="0" i="1" smtClean="0">
                                <a:latin typeface="Cambria Math" panose="02040503050406030204" pitchFamily="18" charset="0"/>
                              </a:rPr>
                              <m:t>𝐿</m:t>
                            </m:r>
                          </m:e>
                          <m:sub>
                            <m:r>
                              <a:rPr lang="en-US" sz="2200" i="1">
                                <a:latin typeface="Cambria Math" panose="02040503050406030204" pitchFamily="18" charset="0"/>
                              </a:rPr>
                              <m:t>𝑡</m:t>
                            </m:r>
                          </m:sub>
                        </m:sSub>
                      </m:num>
                      <m:den>
                        <m:sSub>
                          <m:sSubPr>
                            <m:ctrlPr>
                              <a:rPr lang="en-US" sz="2200" i="1">
                                <a:latin typeface="Cambria Math" panose="02040503050406030204" pitchFamily="18" charset="0"/>
                              </a:rPr>
                            </m:ctrlPr>
                          </m:sSubPr>
                          <m:e>
                            <m:r>
                              <a:rPr lang="en-US" sz="2200" i="1">
                                <a:latin typeface="Cambria Math" panose="02040503050406030204" pitchFamily="18" charset="0"/>
                              </a:rPr>
                              <m:t>𝑁</m:t>
                            </m:r>
                          </m:e>
                          <m:sub>
                            <m:r>
                              <a:rPr lang="en-US" sz="2200" i="1">
                                <a:latin typeface="Cambria Math" panose="02040503050406030204" pitchFamily="18" charset="0"/>
                              </a:rPr>
                              <m:t>𝑡</m:t>
                            </m:r>
                          </m:sub>
                        </m:sSub>
                      </m:den>
                    </m:f>
                    <m:r>
                      <a:rPr lang="en-US" sz="2200" b="0" i="1" smtClean="0">
                        <a:latin typeface="Cambria Math" panose="02040503050406030204" pitchFamily="18" charset="0"/>
                      </a:rPr>
                      <m:t>)</m:t>
                    </m:r>
                  </m:oMath>
                </a14:m>
                <a:r>
                  <a:rPr lang="en-US" sz="2200" dirty="0"/>
                  <a:t>         ;</a:t>
                </a:r>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oMath>
                </a14:m>
                <a:r>
                  <a:rPr lang="en-US" dirty="0"/>
                  <a:t> is output</a:t>
                </a:r>
              </a:p>
              <a:p>
                <a:pPr marL="3657600" lvl="8"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𝑡</m:t>
                        </m:r>
                      </m:sub>
                    </m:sSub>
                  </m:oMath>
                </a14:m>
                <a:r>
                  <a:rPr lang="en-US" dirty="0"/>
                  <a:t> is TFP</a:t>
                </a:r>
              </a:p>
              <a:p>
                <a:pPr marL="3657600" lvl="8"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𝐾</m:t>
                        </m:r>
                      </m:e>
                      <m:sub>
                        <m:r>
                          <a:rPr lang="en-US" i="1">
                            <a:latin typeface="Cambria Math" panose="02040503050406030204" pitchFamily="18" charset="0"/>
                          </a:rPr>
                          <m:t>𝑡</m:t>
                        </m:r>
                      </m:sub>
                    </m:sSub>
                  </m:oMath>
                </a14:m>
                <a:r>
                  <a:rPr lang="en-US" dirty="0"/>
                  <a:t> is capital</a:t>
                </a:r>
              </a:p>
              <a:p>
                <a:pPr marL="3657600" lvl="8"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𝐿</m:t>
                        </m:r>
                      </m:e>
                      <m:sub>
                        <m:r>
                          <a:rPr lang="en-US" i="1">
                            <a:latin typeface="Cambria Math" panose="02040503050406030204" pitchFamily="18" charset="0"/>
                          </a:rPr>
                          <m:t>𝑡</m:t>
                        </m:r>
                      </m:sub>
                    </m:sSub>
                  </m:oMath>
                </a14:m>
                <a:r>
                  <a:rPr lang="en-US" dirty="0"/>
                  <a:t> is labor output</a:t>
                </a:r>
              </a:p>
              <a:p>
                <a:r>
                  <a:rPr lang="en-US" dirty="0"/>
                  <a:t>Assumptions:</a:t>
                </a:r>
              </a:p>
              <a:p>
                <a:pPr lvl="1"/>
                <a:r>
                  <a:rPr lang="en-US" dirty="0"/>
                  <a:t>Hours worked per worker is constant, which allows to use the number of workers as a measure to the labor input for both Mexico and China.</a:t>
                </a:r>
              </a:p>
              <a:p>
                <a:pPr lvl="1"/>
                <a:r>
                  <a:rPr lang="en-US" dirty="0"/>
                  <a:t>This is done because there is no data on hours worked in China, but data available for Mexico.*</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72" t="-145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1975733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05632"/>
          </a:xfrm>
        </p:spPr>
        <p:txBody>
          <a:bodyPr/>
          <a:lstStyle/>
          <a:p>
            <a:r>
              <a:rPr lang="en-US" sz="2800" dirty="0"/>
              <a:t>V. The Neoclassical Growth Model and Power of Productivity Cont’d.</a:t>
            </a:r>
          </a:p>
        </p:txBody>
      </p:sp>
      <p:sp>
        <p:nvSpPr>
          <p:cNvPr id="3" name="Content Placeholder 2"/>
          <p:cNvSpPr>
            <a:spLocks noGrp="1"/>
          </p:cNvSpPr>
          <p:nvPr>
            <p:ph idx="1"/>
          </p:nvPr>
        </p:nvSpPr>
        <p:spPr>
          <a:xfrm>
            <a:off x="1006207" y="1543120"/>
            <a:ext cx="10541127" cy="4195481"/>
          </a:xfrm>
        </p:spPr>
        <p:txBody>
          <a:bodyPr>
            <a:noAutofit/>
          </a:bodyPr>
          <a:lstStyle/>
          <a:p>
            <a:r>
              <a:rPr lang="en-US" sz="1600" dirty="0"/>
              <a:t>Growth Accounting for China:</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r>
              <a:rPr lang="en-US" sz="1600" dirty="0"/>
              <a:t>Chinese data between 1985-2008 are close to a balanced growth path, but at a high rate of growth.</a:t>
            </a:r>
          </a:p>
          <a:p>
            <a:r>
              <a:rPr lang="en-US" sz="1600" dirty="0"/>
              <a:t>In the mid-1990s, growth in output accelerates, and much of this acceleration is due to growth in the capital factor and, especially, the labor factor. </a:t>
            </a:r>
          </a:p>
        </p:txBody>
      </p:sp>
      <p:pic>
        <p:nvPicPr>
          <p:cNvPr id="8" name="Picture 7"/>
          <p:cNvPicPr>
            <a:picLocks noChangeAspect="1"/>
          </p:cNvPicPr>
          <p:nvPr/>
        </p:nvPicPr>
        <p:blipFill>
          <a:blip r:embed="rId2"/>
          <a:stretch>
            <a:fillRect/>
          </a:stretch>
        </p:blipFill>
        <p:spPr>
          <a:xfrm>
            <a:off x="2581359" y="1872073"/>
            <a:ext cx="6959150" cy="3743800"/>
          </a:xfrm>
          <a:prstGeom prst="rect">
            <a:avLst/>
          </a:prstGeom>
        </p:spPr>
      </p:pic>
      <p:sp>
        <p:nvSpPr>
          <p:cNvPr id="9" name="Slide Number Placeholder 8"/>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706794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79957"/>
            <a:ext cx="9404723" cy="997977"/>
          </a:xfrm>
        </p:spPr>
        <p:txBody>
          <a:bodyPr/>
          <a:lstStyle/>
          <a:p>
            <a:r>
              <a:rPr lang="en-US" sz="2800" dirty="0"/>
              <a:t>V. The Neoclassical Growth Model and Power of Productivity Cont’d.</a:t>
            </a:r>
          </a:p>
        </p:txBody>
      </p:sp>
      <p:sp>
        <p:nvSpPr>
          <p:cNvPr id="3" name="Content Placeholder 2"/>
          <p:cNvSpPr>
            <a:spLocks noGrp="1"/>
          </p:cNvSpPr>
          <p:nvPr>
            <p:ph idx="1"/>
          </p:nvPr>
        </p:nvSpPr>
        <p:spPr>
          <a:xfrm>
            <a:off x="1095220" y="1277934"/>
            <a:ext cx="10541127" cy="4195481"/>
          </a:xfrm>
        </p:spPr>
        <p:txBody>
          <a:bodyPr>
            <a:noAutofit/>
          </a:bodyPr>
          <a:lstStyle/>
          <a:p>
            <a:r>
              <a:rPr lang="en-US" sz="1600" dirty="0"/>
              <a:t>Growth Accounting for Mexico</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r>
              <a:rPr lang="en-US" sz="1600" dirty="0"/>
              <a:t>Poor performance in terms of real GDP growth is driven by a worse performance in terms of TFP growth, but since 1995 there has been some GDP growth and that growth has been driven by TFP growth. </a:t>
            </a:r>
          </a:p>
          <a:p>
            <a:r>
              <a:rPr lang="en-US" sz="1600" dirty="0"/>
              <a:t>Between 1995 and 2000, real GDP per working-age person grew by 3.2% per year, while overall, between 1995 and 2008, it grew by 1.7% per year. </a:t>
            </a:r>
          </a:p>
        </p:txBody>
      </p:sp>
      <p:pic>
        <p:nvPicPr>
          <p:cNvPr id="8" name="Picture 7"/>
          <p:cNvPicPr>
            <a:picLocks noChangeAspect="1"/>
          </p:cNvPicPr>
          <p:nvPr/>
        </p:nvPicPr>
        <p:blipFill>
          <a:blip r:embed="rId3"/>
          <a:stretch>
            <a:fillRect/>
          </a:stretch>
        </p:blipFill>
        <p:spPr>
          <a:xfrm>
            <a:off x="2872673" y="1587176"/>
            <a:ext cx="6773033" cy="3421794"/>
          </a:xfrm>
          <a:prstGeom prst="rect">
            <a:avLst/>
          </a:prstGeom>
        </p:spPr>
      </p:pic>
      <p:sp>
        <p:nvSpPr>
          <p:cNvPr id="9" name="Slide Number Placeholder 8"/>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739123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 </a:t>
            </a:r>
            <a:r>
              <a:rPr lang="en-US" sz="3600" dirty="0"/>
              <a:t>The Neoclassical Growth Model and Power of Productivity Cont’d.</a:t>
            </a:r>
          </a:p>
        </p:txBody>
      </p:sp>
      <p:sp>
        <p:nvSpPr>
          <p:cNvPr id="3" name="Content Placeholder 2"/>
          <p:cNvSpPr>
            <a:spLocks noGrp="1"/>
          </p:cNvSpPr>
          <p:nvPr>
            <p:ph idx="1"/>
          </p:nvPr>
        </p:nvSpPr>
        <p:spPr>
          <a:xfrm>
            <a:off x="1104293" y="2077194"/>
            <a:ext cx="8946541" cy="4195481"/>
          </a:xfrm>
        </p:spPr>
        <p:txBody>
          <a:bodyPr>
            <a:normAutofit/>
          </a:bodyPr>
          <a:lstStyle/>
          <a:p>
            <a:r>
              <a:rPr lang="en-US" sz="2400" dirty="0"/>
              <a:t>The most important findings from the authors:</a:t>
            </a:r>
          </a:p>
          <a:p>
            <a:pPr lvl="3"/>
            <a:r>
              <a:rPr lang="en-US" sz="1600" dirty="0"/>
              <a:t>Capital is less important</a:t>
            </a:r>
          </a:p>
          <a:p>
            <a:pPr lvl="3"/>
            <a:r>
              <a:rPr lang="en-US" sz="1600" dirty="0"/>
              <a:t> Increases in productivity are the driving force of economic growth</a:t>
            </a:r>
          </a:p>
          <a:p>
            <a:pPr lvl="3"/>
            <a:r>
              <a:rPr lang="en-US" sz="1600" dirty="0"/>
              <a:t>Understanding the growth in TFP is essential of why some countries grow faster than others</a:t>
            </a:r>
          </a:p>
          <a:p>
            <a:pPr lvl="3"/>
            <a:r>
              <a:rPr lang="en-US" sz="1600" dirty="0"/>
              <a:t>There is a need to reassess some of the research that employs growth regressions</a:t>
            </a:r>
          </a:p>
          <a:p>
            <a:pPr lvl="1"/>
            <a:endParaRPr lang="en-US" sz="2000" dirty="0"/>
          </a:p>
        </p:txBody>
      </p:sp>
      <p:sp>
        <p:nvSpPr>
          <p:cNvPr id="4" name="Slide Number Placeholder 3"/>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3867606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Mexico stagnates while China grows?</a:t>
            </a:r>
            <a:br>
              <a:rPr lang="en-US" dirty="0"/>
            </a:br>
            <a:br>
              <a:rPr lang="en-US" dirty="0"/>
            </a:br>
            <a:endParaRPr lang="en-US" dirty="0"/>
          </a:p>
        </p:txBody>
      </p:sp>
      <p:sp>
        <p:nvSpPr>
          <p:cNvPr id="3" name="Content Placeholder 2"/>
          <p:cNvSpPr>
            <a:spLocks noGrp="1"/>
          </p:cNvSpPr>
          <p:nvPr>
            <p:ph idx="1"/>
          </p:nvPr>
        </p:nvSpPr>
        <p:spPr/>
        <p:txBody>
          <a:bodyPr/>
          <a:lstStyle/>
          <a:p>
            <a:r>
              <a:rPr lang="en-US" dirty="0"/>
              <a:t>Most of Mexico's trade and FDI inflows are with the U.S. and the predominance of intrafirm trade between Mexico and the U.S. reduces the incentives toward competition and innovation that would arise from trade and foreign investment reforms. </a:t>
            </a:r>
          </a:p>
          <a:p>
            <a:r>
              <a:rPr lang="en-US" dirty="0"/>
              <a:t>Mexican manufacturing seems to be complementary with U.S. manufacturing, while Chinese manufacturing is a substitute for both Mexican and U.S. manufacturing.</a:t>
            </a:r>
          </a:p>
          <a:p>
            <a:r>
              <a:rPr lang="en-US" dirty="0"/>
              <a:t>It might not be the Mexican manufacturing sector, or at least those subsectors most involved in trade, but other sectors.</a:t>
            </a:r>
          </a:p>
        </p:txBody>
      </p:sp>
      <p:sp>
        <p:nvSpPr>
          <p:cNvPr id="4" name="Slide Number Placeholder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69593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VI. Directions for Future Research and a Proposed Theoretical Framework Cont’d.</a:t>
            </a:r>
          </a:p>
        </p:txBody>
      </p:sp>
      <p:sp>
        <p:nvSpPr>
          <p:cNvPr id="3" name="Content Placeholder 2"/>
          <p:cNvSpPr>
            <a:spLocks noGrp="1"/>
          </p:cNvSpPr>
          <p:nvPr>
            <p:ph idx="1"/>
          </p:nvPr>
        </p:nvSpPr>
        <p:spPr>
          <a:xfrm>
            <a:off x="646110" y="1769698"/>
            <a:ext cx="11411021" cy="4663470"/>
          </a:xfrm>
        </p:spPr>
        <p:txBody>
          <a:bodyPr numCol="2">
            <a:normAutofit/>
          </a:bodyPr>
          <a:lstStyle/>
          <a:p>
            <a:endParaRPr lang="en-US" sz="1600" dirty="0"/>
          </a:p>
          <a:p>
            <a:r>
              <a:rPr lang="en-US" sz="1600" dirty="0"/>
              <a:t>Kehoe and </a:t>
            </a:r>
            <a:r>
              <a:rPr lang="en-US" sz="1600" dirty="0" err="1"/>
              <a:t>Ruhl</a:t>
            </a:r>
            <a:r>
              <a:rPr lang="en-US" sz="1600" dirty="0"/>
              <a:t> propose to use the economic performance of the U.S. over the past century as a starting point.</a:t>
            </a:r>
          </a:p>
          <a:p>
            <a:r>
              <a:rPr lang="en-US" sz="1600" dirty="0"/>
              <a:t>The data shows a constant growth path with 2% growth per year. The average growth rate during 1900-2008 was 1.99% per year.</a:t>
            </a:r>
          </a:p>
          <a:p>
            <a:r>
              <a:rPr lang="en-US" sz="1600" dirty="0"/>
              <a:t>The absolute level that a specific country is at compared to the industrial leader depends on its institutions and economic policies.</a:t>
            </a:r>
          </a:p>
          <a:p>
            <a:r>
              <a:rPr lang="en-US" sz="1600" dirty="0"/>
              <a:t>Changes in these institutions and economic policies can cause depressions or booms.</a:t>
            </a:r>
          </a:p>
          <a:p>
            <a:r>
              <a:rPr lang="en-US" sz="1600" dirty="0"/>
              <a:t>Eventually, however, if institutions and policies stabilize, and after capital and labor have adjusted, the country returns to trend growth.</a:t>
            </a:r>
          </a:p>
          <a:p>
            <a:pPr marL="0" indent="0">
              <a:buNone/>
            </a:pPr>
            <a:r>
              <a:rPr lang="en-US" sz="1600" dirty="0"/>
              <a:t>   Real GDP per Working-Age Person in the U.S. 1900-2008</a:t>
            </a:r>
          </a:p>
        </p:txBody>
      </p:sp>
      <p:pic>
        <p:nvPicPr>
          <p:cNvPr id="6" name="Picture 5"/>
          <p:cNvPicPr>
            <a:picLocks noChangeAspect="1"/>
          </p:cNvPicPr>
          <p:nvPr/>
        </p:nvPicPr>
        <p:blipFill>
          <a:blip r:embed="rId3"/>
          <a:stretch>
            <a:fillRect/>
          </a:stretch>
        </p:blipFill>
        <p:spPr>
          <a:xfrm>
            <a:off x="6530272" y="2082942"/>
            <a:ext cx="5526859" cy="4350226"/>
          </a:xfrm>
          <a:prstGeom prst="rect">
            <a:avLst/>
          </a:prstGeom>
        </p:spPr>
      </p:pic>
      <p:sp>
        <p:nvSpPr>
          <p:cNvPr id="7" name="Slide Number Placeholder 6"/>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814502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VI. Directions for Future Research and a Proposed Theoretical Framework Cont’d.</a:t>
            </a:r>
          </a:p>
        </p:txBody>
      </p:sp>
      <p:pic>
        <p:nvPicPr>
          <p:cNvPr id="5" name="Picture 4"/>
          <p:cNvPicPr>
            <a:picLocks noChangeAspect="1"/>
          </p:cNvPicPr>
          <p:nvPr/>
        </p:nvPicPr>
        <p:blipFill>
          <a:blip r:embed="rId2"/>
          <a:stretch>
            <a:fillRect/>
          </a:stretch>
        </p:blipFill>
        <p:spPr>
          <a:xfrm>
            <a:off x="6546457" y="2170323"/>
            <a:ext cx="5365020" cy="4262845"/>
          </a:xfrm>
          <a:prstGeom prst="rect">
            <a:avLst/>
          </a:prstGeom>
        </p:spPr>
      </p:pic>
      <p:sp>
        <p:nvSpPr>
          <p:cNvPr id="6" name="Content Placeholder 2"/>
          <p:cNvSpPr>
            <a:spLocks noGrp="1"/>
          </p:cNvSpPr>
          <p:nvPr>
            <p:ph idx="1"/>
          </p:nvPr>
        </p:nvSpPr>
        <p:spPr>
          <a:xfrm>
            <a:off x="646111" y="1853248"/>
            <a:ext cx="11664940" cy="4347882"/>
          </a:xfrm>
        </p:spPr>
        <p:txBody>
          <a:bodyPr numCol="2">
            <a:normAutofit/>
          </a:bodyPr>
          <a:lstStyle/>
          <a:p>
            <a:endParaRPr lang="en-US" sz="1600" dirty="0"/>
          </a:p>
          <a:p>
            <a:r>
              <a:rPr lang="en-US" sz="1600" dirty="0"/>
              <a:t>After a period of slow growth involving the Revolution and the Great Depression of the 1930s and its aftermath, Mexico began to grow rapidly during the early 1950s. </a:t>
            </a:r>
          </a:p>
          <a:p>
            <a:r>
              <a:rPr lang="en-US" sz="1600" dirty="0"/>
              <a:t>Between 1953 and 1981, Mexican real GDP per working-age person grew by 3.8% per year. </a:t>
            </a:r>
          </a:p>
          <a:p>
            <a:r>
              <a:rPr lang="en-US" sz="1600" dirty="0"/>
              <a:t>From 1981 through 1995, Mexico suffered the great depression analyzed contracting by 1.7% per year.</a:t>
            </a:r>
          </a:p>
          <a:p>
            <a:r>
              <a:rPr lang="en-US" sz="1600" dirty="0"/>
              <a:t>From 1995 to 2008, Mexico returned to close to trend growth, growing by 1.7%</a:t>
            </a:r>
          </a:p>
          <a:p>
            <a:pPr marL="0" indent="0">
              <a:buNone/>
            </a:pPr>
            <a:endParaRPr lang="en-US" sz="1600" dirty="0"/>
          </a:p>
          <a:p>
            <a:pPr marL="0" indent="0">
              <a:buNone/>
            </a:pPr>
            <a:endParaRPr lang="en-US" sz="1600" dirty="0"/>
          </a:p>
          <a:p>
            <a:pPr marL="0" indent="0">
              <a:buNone/>
            </a:pPr>
            <a:r>
              <a:rPr lang="en-US" sz="1600" dirty="0"/>
              <a:t> Real GDP per Working-Age Person in Mexico 1900-2008</a:t>
            </a:r>
          </a:p>
        </p:txBody>
      </p:sp>
      <p:sp>
        <p:nvSpPr>
          <p:cNvPr id="7" name="Slide Number Placeholder 6"/>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3951656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VI. Directions for Future Research and a Proposed Theoretical Framework Cont’d.</a:t>
            </a:r>
          </a:p>
        </p:txBody>
      </p:sp>
      <p:sp>
        <p:nvSpPr>
          <p:cNvPr id="6" name="Content Placeholder 2"/>
          <p:cNvSpPr>
            <a:spLocks noGrp="1"/>
          </p:cNvSpPr>
          <p:nvPr>
            <p:ph idx="1"/>
          </p:nvPr>
        </p:nvSpPr>
        <p:spPr>
          <a:xfrm>
            <a:off x="1104292" y="1769698"/>
            <a:ext cx="10305478" cy="4347882"/>
          </a:xfrm>
        </p:spPr>
        <p:txBody>
          <a:bodyPr numCol="2">
            <a:normAutofit/>
          </a:bodyPr>
          <a:lstStyle/>
          <a:p>
            <a:endParaRPr lang="en-US" sz="1600" dirty="0"/>
          </a:p>
          <a:p>
            <a:r>
              <a:rPr lang="en-US" sz="1600" dirty="0"/>
              <a:t>China has been growing more rapidly than Mexico but is still substantially poorer in 2008.</a:t>
            </a:r>
          </a:p>
          <a:p>
            <a:r>
              <a:rPr lang="en-US" sz="1600" dirty="0"/>
              <a:t>China’s GDP per working-age person in 2008 is $7,986 2005 U.S. dollars, which is only 38.5% of Mexico's $20,755 U.S. dollars.</a:t>
            </a:r>
          </a:p>
          <a:p>
            <a:r>
              <a:rPr lang="en-US" sz="1600" dirty="0"/>
              <a:t>China’s GDP per capita in 2008 was of $5,712 dollars, which is only 42.5% of Mexico’s $13,434 dollars.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Purchasing Power Parity GDP in Mexico and China</a:t>
            </a:r>
          </a:p>
        </p:txBody>
      </p:sp>
      <p:pic>
        <p:nvPicPr>
          <p:cNvPr id="3" name="Picture 2"/>
          <p:cNvPicPr>
            <a:picLocks noChangeAspect="1"/>
          </p:cNvPicPr>
          <p:nvPr/>
        </p:nvPicPr>
        <p:blipFill>
          <a:blip r:embed="rId2"/>
          <a:stretch>
            <a:fillRect/>
          </a:stretch>
        </p:blipFill>
        <p:spPr>
          <a:xfrm>
            <a:off x="6257031" y="2096171"/>
            <a:ext cx="5767734" cy="438554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368219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marL="514350" indent="-514350">
              <a:buFont typeface="+mj-lt"/>
              <a:buAutoNum type="romanUcPeriod"/>
            </a:pPr>
            <a:r>
              <a:rPr lang="en-US" dirty="0"/>
              <a:t>Mexico’s Economic History</a:t>
            </a:r>
          </a:p>
          <a:p>
            <a:pPr marL="457200" indent="-457200">
              <a:buFont typeface="+mj-lt"/>
              <a:buAutoNum type="romanUcPeriod"/>
            </a:pPr>
            <a:r>
              <a:rPr lang="en-US" dirty="0">
                <a:solidFill>
                  <a:srgbClr val="EBEBEB"/>
                </a:solidFill>
              </a:rPr>
              <a:t>China and Mexico’s Trade, Foreign Direct Investment (FDI), and Economic Growth</a:t>
            </a:r>
            <a:endParaRPr lang="en-US" dirty="0"/>
          </a:p>
          <a:p>
            <a:pPr marL="457200" indent="-457200">
              <a:buFont typeface="+mj-lt"/>
              <a:buAutoNum type="romanUcPeriod"/>
            </a:pPr>
            <a:r>
              <a:rPr lang="en-US" dirty="0"/>
              <a:t>Literature Review</a:t>
            </a:r>
          </a:p>
          <a:p>
            <a:pPr marL="457200" indent="-457200">
              <a:buFont typeface="+mj-lt"/>
              <a:buAutoNum type="romanUcPeriod"/>
            </a:pPr>
            <a:r>
              <a:rPr lang="en-US" dirty="0"/>
              <a:t>Gains from Trade and Real GDP</a:t>
            </a:r>
          </a:p>
          <a:p>
            <a:pPr marL="457200" indent="-457200">
              <a:buFont typeface="+mj-lt"/>
              <a:buAutoNum type="romanUcPeriod"/>
            </a:pPr>
            <a:r>
              <a:rPr lang="en-US" dirty="0"/>
              <a:t>The Neoclassical Growth Model and Power of Productivity</a:t>
            </a:r>
          </a:p>
          <a:p>
            <a:pPr marL="457200" indent="-457200">
              <a:buFont typeface="+mj-lt"/>
              <a:buAutoNum type="romanUcPeriod"/>
            </a:pPr>
            <a:r>
              <a:rPr lang="en-US" dirty="0"/>
              <a:t>Directions for Future Research and a Proposed Theoretical Framework</a:t>
            </a:r>
          </a:p>
          <a:p>
            <a:pPr marL="457200" indent="-457200">
              <a:buFont typeface="+mj-lt"/>
              <a:buAutoNum type="romanUcPeriod"/>
            </a:pPr>
            <a:r>
              <a:rPr lang="en-US" dirty="0"/>
              <a:t>Conclusion</a:t>
            </a:r>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11278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293" y="1405555"/>
            <a:ext cx="8946541" cy="4195481"/>
          </a:xfrm>
        </p:spPr>
        <p:txBody>
          <a:bodyPr>
            <a:normAutofit fontScale="85000" lnSpcReduction="10000"/>
          </a:bodyPr>
          <a:lstStyle/>
          <a:p>
            <a:r>
              <a:rPr lang="en-US" dirty="0"/>
              <a:t>It is easier to grow faster than the industrial leader when an economy is far behind. </a:t>
            </a:r>
          </a:p>
          <a:p>
            <a:r>
              <a:rPr lang="en-US" dirty="0"/>
              <a:t>An economy like China, or Mexico in 1953-8, can grow rapidly even with an inefficient financial system, lack of rule of law, and rigidities in the labor market. </a:t>
            </a:r>
          </a:p>
          <a:p>
            <a:r>
              <a:rPr lang="en-US" dirty="0"/>
              <a:t>Maybe Mexico is not experiencing the rapid catch-up growth that China is experiencing now because it already had this sort of catch-up during the period 1953-81.</a:t>
            </a:r>
          </a:p>
          <a:p>
            <a:r>
              <a:rPr lang="en-US" dirty="0"/>
              <a:t>As the country gets closer to the industrial leader, however, rapid growth stops and the country levels off at the trend growth rate of GDP per working-age person of 2% per year or a little less.</a:t>
            </a:r>
          </a:p>
          <a:p>
            <a:r>
              <a:rPr lang="en-US" dirty="0"/>
              <a:t>This seems to have occurred in Western Europe in the early 1970s, in Japan in the early 1990s, and in Chile in the late 1990s, to mention a few cases.</a:t>
            </a:r>
          </a:p>
          <a:p>
            <a:r>
              <a:rPr lang="en-US" dirty="0"/>
              <a:t>Unless China continues to reform, expect economic growth there to slow sharply at some point. </a:t>
            </a:r>
          </a:p>
          <a:p>
            <a:endParaRPr lang="en-US" dirty="0"/>
          </a:p>
        </p:txBody>
      </p:sp>
      <p:sp>
        <p:nvSpPr>
          <p:cNvPr id="4" name="Title 1"/>
          <p:cNvSpPr>
            <a:spLocks noGrp="1"/>
          </p:cNvSpPr>
          <p:nvPr>
            <p:ph type="title"/>
          </p:nvPr>
        </p:nvSpPr>
        <p:spPr/>
        <p:txBody>
          <a:bodyPr/>
          <a:lstStyle/>
          <a:p>
            <a:r>
              <a:rPr lang="en-US" dirty="0"/>
              <a:t>VII. Conclusion</a:t>
            </a:r>
          </a:p>
        </p:txBody>
      </p:sp>
      <p:sp>
        <p:nvSpPr>
          <p:cNvPr id="5" name="Slide Number Placeholder 4"/>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52840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 Mexico’s Economic History:</a:t>
            </a:r>
            <a:br>
              <a:rPr lang="en-US" sz="4400" dirty="0"/>
            </a:br>
            <a:r>
              <a:rPr lang="en-US" sz="4400" dirty="0"/>
              <a:t>The Origins of the Debt Crisis</a:t>
            </a:r>
            <a:endParaRPr lang="en-US" dirty="0"/>
          </a:p>
        </p:txBody>
      </p:sp>
      <p:sp>
        <p:nvSpPr>
          <p:cNvPr id="3" name="Content Placeholder 2"/>
          <p:cNvSpPr>
            <a:spLocks noGrp="1"/>
          </p:cNvSpPr>
          <p:nvPr>
            <p:ph idx="1"/>
          </p:nvPr>
        </p:nvSpPr>
        <p:spPr>
          <a:xfrm>
            <a:off x="1104294" y="2384758"/>
            <a:ext cx="9285880" cy="4195481"/>
          </a:xfrm>
        </p:spPr>
        <p:txBody>
          <a:bodyPr>
            <a:normAutofit fontScale="92500" lnSpcReduction="10000"/>
          </a:bodyPr>
          <a:lstStyle/>
          <a:p>
            <a:r>
              <a:rPr lang="en-US" dirty="0"/>
              <a:t>Latin American borrowing from US commercial banks and other creditors increased dramatically during the 1970s. </a:t>
            </a:r>
          </a:p>
          <a:p>
            <a:r>
              <a:rPr lang="en-US" dirty="0"/>
              <a:t>From 1973 to 1981, the external debt of the public sector in Mexico had grown at an average annual rate of more than 30%, that is from $4 billion to $43 billion. </a:t>
            </a:r>
          </a:p>
          <a:p>
            <a:r>
              <a:rPr lang="en-US" dirty="0"/>
              <a:t>Mexico in the early 1980s was no longer an agricultural economy, but it had become a power in the international oil market at a time when the price of oil was at an all-time high.</a:t>
            </a:r>
          </a:p>
          <a:p>
            <a:r>
              <a:rPr lang="en-US" dirty="0"/>
              <a:t>The Mexican government borrowed against future oil revenues to finance investments.</a:t>
            </a:r>
          </a:p>
          <a:p>
            <a:r>
              <a:rPr lang="en-US" dirty="0"/>
              <a:t>The external environment began to worsen in the first half of 1981, as a sharp increase in short-term interest rates in the United States and other major countries was followed by a softening of demand for oil.</a:t>
            </a:r>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66060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 Mexico’s Economic History:</a:t>
            </a:r>
            <a:br>
              <a:rPr lang="en-US" sz="3600" dirty="0"/>
            </a:br>
            <a:r>
              <a:rPr lang="en-US" sz="3600" dirty="0"/>
              <a:t>The Eruption of the Debt Crisis 1982-85</a:t>
            </a:r>
          </a:p>
        </p:txBody>
      </p:sp>
      <p:sp>
        <p:nvSpPr>
          <p:cNvPr id="3" name="Content Placeholder 2"/>
          <p:cNvSpPr>
            <a:spLocks noGrp="1"/>
          </p:cNvSpPr>
          <p:nvPr>
            <p:ph idx="1"/>
          </p:nvPr>
        </p:nvSpPr>
        <p:spPr>
          <a:xfrm>
            <a:off x="1104293" y="1853248"/>
            <a:ext cx="8946541" cy="4195481"/>
          </a:xfrm>
        </p:spPr>
        <p:txBody>
          <a:bodyPr>
            <a:normAutofit fontScale="92500" lnSpcReduction="10000"/>
          </a:bodyPr>
          <a:lstStyle/>
          <a:p>
            <a:pPr marL="0" indent="0">
              <a:buNone/>
            </a:pPr>
            <a:endParaRPr lang="en-US" dirty="0"/>
          </a:p>
          <a:p>
            <a:r>
              <a:rPr lang="en-US" dirty="0"/>
              <a:t>Mexico’s large current account deficits was a fast growing level of external indebtedness.</a:t>
            </a:r>
          </a:p>
          <a:p>
            <a:r>
              <a:rPr lang="en-US" dirty="0"/>
              <a:t>A sharp decline in international reserves forced the Mexican government to devalue the peso, increasing the dollar-denominated debt burden, mainly to US commercial banks.</a:t>
            </a:r>
          </a:p>
          <a:p>
            <a:r>
              <a:rPr lang="en-US" dirty="0"/>
              <a:t>Despite the devaluation of the peso, Mexico is unable to stop its loss of reserves and runs out of cash. </a:t>
            </a:r>
          </a:p>
          <a:p>
            <a:r>
              <a:rPr lang="en-US" dirty="0"/>
              <a:t>Mexico’s Minister of Finance Jesus Silva Herzog informs the US government and the IMF that Mexico is unable to service its external debt of US$ 80 billion.</a:t>
            </a:r>
          </a:p>
          <a:p>
            <a:r>
              <a:rPr lang="en-US" dirty="0"/>
              <a:t>Mexico was the first of many Latin American countries to default on its sovereign debt.</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0988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EBEBEB"/>
                </a:solidFill>
              </a:rPr>
              <a:t>I. Mexico’s Economic History:</a:t>
            </a:r>
            <a:br>
              <a:rPr lang="en-US" sz="3200" dirty="0">
                <a:solidFill>
                  <a:srgbClr val="EBEBEB"/>
                </a:solidFill>
              </a:rPr>
            </a:br>
            <a:r>
              <a:rPr lang="en-US" sz="3200" dirty="0">
                <a:solidFill>
                  <a:srgbClr val="EBEBEB"/>
                </a:solidFill>
              </a:rPr>
              <a:t>The Eruption of the Debt Crisis 1982-85 Cont’d.</a:t>
            </a:r>
            <a:endParaRPr lang="en-US" sz="3200" dirty="0"/>
          </a:p>
        </p:txBody>
      </p:sp>
      <p:sp>
        <p:nvSpPr>
          <p:cNvPr id="6" name="Content Placeholder 2"/>
          <p:cNvSpPr txBox="1">
            <a:spLocks/>
          </p:cNvSpPr>
          <p:nvPr/>
        </p:nvSpPr>
        <p:spPr>
          <a:xfrm>
            <a:off x="759543" y="5050736"/>
            <a:ext cx="10368116" cy="16818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In December 1982, the IMF approves a US$ 3.8 billion loan to the Mexican government, but they had to implement a series of free market reforms. </a:t>
            </a:r>
          </a:p>
          <a:p>
            <a:r>
              <a:rPr lang="en-US" dirty="0"/>
              <a:t>The result of these reforms resulted in the North American Free Trade Agreement (NAFTA) in 1994. </a:t>
            </a:r>
          </a:p>
        </p:txBody>
      </p:sp>
      <p:pic>
        <p:nvPicPr>
          <p:cNvPr id="10" name="Picture 9"/>
          <p:cNvPicPr>
            <a:picLocks noChangeAspect="1"/>
          </p:cNvPicPr>
          <p:nvPr/>
        </p:nvPicPr>
        <p:blipFill>
          <a:blip r:embed="rId2"/>
          <a:stretch>
            <a:fillRect/>
          </a:stretch>
        </p:blipFill>
        <p:spPr>
          <a:xfrm>
            <a:off x="5746132" y="1675050"/>
            <a:ext cx="4676409" cy="3271753"/>
          </a:xfrm>
          <a:prstGeom prst="rect">
            <a:avLst/>
          </a:prstGeom>
        </p:spPr>
      </p:pic>
      <p:pic>
        <p:nvPicPr>
          <p:cNvPr id="13" name="Picture 12"/>
          <p:cNvPicPr>
            <a:picLocks noChangeAspect="1"/>
          </p:cNvPicPr>
          <p:nvPr/>
        </p:nvPicPr>
        <p:blipFill>
          <a:blip r:embed="rId3"/>
          <a:stretch>
            <a:fillRect/>
          </a:stretch>
        </p:blipFill>
        <p:spPr>
          <a:xfrm>
            <a:off x="759543" y="1675049"/>
            <a:ext cx="4791593" cy="3271753"/>
          </a:xfrm>
          <a:prstGeom prst="rect">
            <a:avLst/>
          </a:prstGeom>
        </p:spPr>
      </p:pic>
      <p:sp>
        <p:nvSpPr>
          <p:cNvPr id="14" name="Slide Number Placeholder 1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97906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EBEBEB"/>
                </a:solidFill>
              </a:rPr>
              <a:t>II. China and Mexico’s Trade, Foreign Direct Investment (FDI), and Economic Growth</a:t>
            </a:r>
            <a:endParaRPr lang="en-US" dirty="0"/>
          </a:p>
        </p:txBody>
      </p:sp>
      <p:sp>
        <p:nvSpPr>
          <p:cNvPr id="3" name="Content Placeholder 2"/>
          <p:cNvSpPr>
            <a:spLocks noGrp="1"/>
          </p:cNvSpPr>
          <p:nvPr>
            <p:ph idx="1"/>
          </p:nvPr>
        </p:nvSpPr>
        <p:spPr>
          <a:xfrm>
            <a:off x="1103312" y="2052918"/>
            <a:ext cx="9578175" cy="4195481"/>
          </a:xfrm>
        </p:spPr>
        <p:txBody>
          <a:bodyPr/>
          <a:lstStyle/>
          <a:p>
            <a:r>
              <a:rPr lang="en-US" dirty="0"/>
              <a:t>The reforms included fiscal reforms, privatization of government operated firms, and opening the economy to trade and foreign investment. </a:t>
            </a:r>
          </a:p>
          <a:p>
            <a:r>
              <a:rPr lang="en-US" dirty="0"/>
              <a:t>The paper focus is on the reforms that opened Mexico to trade and foreign investment.</a:t>
            </a:r>
          </a:p>
          <a:p>
            <a:r>
              <a:rPr lang="en-US" dirty="0"/>
              <a:t>Despite of these reforms, Mexico's economic growth since 1985 has been modest. </a:t>
            </a:r>
          </a:p>
          <a:p>
            <a:r>
              <a:rPr lang="en-US" dirty="0"/>
              <a:t>This growth is especially disappointing if we compare it with that of China, another large, less developed country that started opening itself to the rest of the world after Mexico.</a:t>
            </a:r>
          </a:p>
        </p:txBody>
      </p:sp>
      <p:sp>
        <p:nvSpPr>
          <p:cNvPr id="5" name="Slide Number Placeholder 4"/>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39199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26141"/>
            <a:ext cx="9404723" cy="1400530"/>
          </a:xfrm>
        </p:spPr>
        <p:txBody>
          <a:bodyPr/>
          <a:lstStyle/>
          <a:p>
            <a:r>
              <a:rPr lang="en-US" sz="3600" dirty="0"/>
              <a:t>Trade in goods and services as a percentage of its GDP</a:t>
            </a:r>
          </a:p>
        </p:txBody>
      </p:sp>
      <p:pic>
        <p:nvPicPr>
          <p:cNvPr id="4" name="Content Placeholder 3"/>
          <p:cNvPicPr>
            <a:picLocks noChangeAspect="1"/>
          </p:cNvPicPr>
          <p:nvPr/>
        </p:nvPicPr>
        <p:blipFill>
          <a:blip r:embed="rId2"/>
          <a:stretch>
            <a:fillRect/>
          </a:stretch>
        </p:blipFill>
        <p:spPr>
          <a:xfrm>
            <a:off x="766940" y="1485019"/>
            <a:ext cx="9619283" cy="3459215"/>
          </a:xfrm>
          <a:prstGeom prst="rect">
            <a:avLst/>
          </a:prstGeom>
        </p:spPr>
      </p:pic>
      <p:sp>
        <p:nvSpPr>
          <p:cNvPr id="6" name="Content Placeholder 4"/>
          <p:cNvSpPr>
            <a:spLocks noGrp="1"/>
          </p:cNvSpPr>
          <p:nvPr>
            <p:ph idx="1"/>
          </p:nvPr>
        </p:nvSpPr>
        <p:spPr>
          <a:xfrm>
            <a:off x="766940" y="5146533"/>
            <a:ext cx="9971191" cy="1553672"/>
          </a:xfrm>
        </p:spPr>
        <p:txBody>
          <a:bodyPr>
            <a:normAutofit fontScale="92500" lnSpcReduction="20000"/>
          </a:bodyPr>
          <a:lstStyle/>
          <a:p>
            <a:r>
              <a:rPr lang="en-US" dirty="0"/>
              <a:t>In 1995 China had the largest merchandise trade among emerging and developing economies, accounting for 12.7%.</a:t>
            </a:r>
          </a:p>
          <a:p>
            <a:r>
              <a:rPr lang="en-US" dirty="0"/>
              <a:t>During the same period Mexico was second accounting for 7%.</a:t>
            </a:r>
          </a:p>
          <a:p>
            <a:r>
              <a:rPr lang="en-US" dirty="0"/>
              <a:t>In 2008 China was still the largest trader at 22.3%; whereas Mexico dropped to seventh at 5.4%.</a:t>
            </a:r>
          </a:p>
          <a:p>
            <a:endParaRPr lang="en-US" dirty="0"/>
          </a:p>
          <a:p>
            <a:endParaRPr lang="en-US" dirty="0"/>
          </a:p>
          <a:p>
            <a:endParaRPr lang="en-US" dirty="0"/>
          </a:p>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35637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4601" y="1315085"/>
            <a:ext cx="10236426" cy="3394479"/>
          </a:xfrm>
          <a:prstGeom prst="rect">
            <a:avLst/>
          </a:prstGeom>
        </p:spPr>
      </p:pic>
      <p:sp>
        <p:nvSpPr>
          <p:cNvPr id="6" name="Title 1"/>
          <p:cNvSpPr txBox="1">
            <a:spLocks/>
          </p:cNvSpPr>
          <p:nvPr/>
        </p:nvSpPr>
        <p:spPr>
          <a:xfrm>
            <a:off x="404601" y="497485"/>
            <a:ext cx="9370577"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Inflows of Foreign Direct Investments (FDI)</a:t>
            </a:r>
          </a:p>
        </p:txBody>
      </p:sp>
      <p:sp>
        <p:nvSpPr>
          <p:cNvPr id="9" name="Content Placeholder 4"/>
          <p:cNvSpPr txBox="1">
            <a:spLocks/>
          </p:cNvSpPr>
          <p:nvPr/>
        </p:nvSpPr>
        <p:spPr>
          <a:xfrm>
            <a:off x="404601" y="4887589"/>
            <a:ext cx="10964709" cy="17397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In 1995 China was the largest recipient of FDI among emerging and developing economies, accounting for 33.4%; whereas Mexico was second accounting for 8.5%.</a:t>
            </a:r>
          </a:p>
          <a:p>
            <a:r>
              <a:rPr lang="en-US" dirty="0"/>
              <a:t>In 2008 China still had the largest inflows of FDI at 14.8%; whereas Mexico dropped to seventh at 3.2%.</a:t>
            </a:r>
          </a:p>
          <a:p>
            <a:endParaRPr lang="en-US" dirty="0"/>
          </a:p>
          <a:p>
            <a:endParaRPr lang="en-US" dirty="0"/>
          </a:p>
          <a:p>
            <a:endParaRPr lang="en-US" dirty="0"/>
          </a:p>
          <a:p>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313300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5559</TotalTime>
  <Words>2906</Words>
  <Application>Microsoft Office PowerPoint</Application>
  <PresentationFormat>Widescreen</PresentationFormat>
  <Paragraphs>256</Paragraphs>
  <Slides>30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 Math</vt:lpstr>
      <vt:lpstr>Century Gothic</vt:lpstr>
      <vt:lpstr>Wingdings 3</vt:lpstr>
      <vt:lpstr>Ion</vt:lpstr>
      <vt:lpstr>Why Have Economic Reforms in Mexico Not Generated Growth?</vt:lpstr>
      <vt:lpstr>Abstract</vt:lpstr>
      <vt:lpstr>Overview</vt:lpstr>
      <vt:lpstr>I. Mexico’s Economic History: The Origins of the Debt Crisis</vt:lpstr>
      <vt:lpstr>I. Mexico’s Economic History: The Eruption of the Debt Crisis 1982-85</vt:lpstr>
      <vt:lpstr>I. Mexico’s Economic History: The Eruption of the Debt Crisis 1982-85 Cont’d.</vt:lpstr>
      <vt:lpstr>II. China and Mexico’s Trade, Foreign Direct Investment (FDI), and Economic Growth</vt:lpstr>
      <vt:lpstr>Trade in goods and services as a percentage of its GDP</vt:lpstr>
      <vt:lpstr>PowerPoint Presentation</vt:lpstr>
      <vt:lpstr>Economic growth in Mexico</vt:lpstr>
      <vt:lpstr>III. Literature Review</vt:lpstr>
      <vt:lpstr>1. Cross-Country Growth Regressions </vt:lpstr>
      <vt:lpstr>1. Cross-Country Growth Regressions Cont’d. </vt:lpstr>
      <vt:lpstr>2. Studies of Mexico’s Stagnations</vt:lpstr>
      <vt:lpstr>2. Studies of Mexico’s Stagnations Cont’d.</vt:lpstr>
      <vt:lpstr>3. Studies of China’s Fast Growth</vt:lpstr>
      <vt:lpstr>Why have these factors not been at work in Mexico? </vt:lpstr>
      <vt:lpstr>IV. Gains from Trade and Real GDP</vt:lpstr>
      <vt:lpstr>IV. Gains from Trade and Real GDP: Gains from the Terms of Trade</vt:lpstr>
      <vt:lpstr>IV. Gains from Trade and Real GDP: Gains from New Varieties</vt:lpstr>
      <vt:lpstr>IV. Gains from Trade and Real GDP: Gains from New Varieties Cont’d.</vt:lpstr>
      <vt:lpstr>V. The Neoclassical Growth Model and Power of Productivity </vt:lpstr>
      <vt:lpstr>V. The Neoclassical Growth Model and Power of Productivity Cont’d.</vt:lpstr>
      <vt:lpstr>V. The Neoclassical Growth Model and Power of Productivity Cont’d.</vt:lpstr>
      <vt:lpstr>V. The Neoclassical Growth Model and Power of Productivity Cont’d.</vt:lpstr>
      <vt:lpstr>Why Mexico stagnates while China grows?  </vt:lpstr>
      <vt:lpstr>VI. Directions for Future Research and a Proposed Theoretical Framework Cont’d.</vt:lpstr>
      <vt:lpstr>VI. Directions for Future Research and a Proposed Theoretical Framework Cont’d.</vt:lpstr>
      <vt:lpstr>VI. Directions for Future Research and a Proposed Theoretical Framework Cont’d.</vt:lpstr>
      <vt:lpstr>VII.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Have Economic Reforms in Mexico Not Generated Growth?</dc:title>
  <dc:creator>Adrian Doria Medina</dc:creator>
  <cp:lastModifiedBy>Adrian Doria Medina</cp:lastModifiedBy>
  <cp:revision>250</cp:revision>
  <dcterms:created xsi:type="dcterms:W3CDTF">2017-09-17T20:07:54Z</dcterms:created>
  <dcterms:modified xsi:type="dcterms:W3CDTF">2017-10-06T21:54:52Z</dcterms:modified>
</cp:coreProperties>
</file>